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5"/>
  </p:notesMasterIdLst>
  <p:handoutMasterIdLst>
    <p:handoutMasterId r:id="rId9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</p:sldIdLst>
  <p:sldSz cx="9144000" cy="6858000"/>
  <p:notesSz cx="6796088" cy="99250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3A457C2-28E1-E653-27E4-AD6EA6CFE04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zaglavlja 2">
            <a:extLst>
              <a:ext uri="{FF2B5EF4-FFF2-40B4-BE49-F238E27FC236}">
                <a16:creationId xmlns:a16="http://schemas.microsoft.com/office/drawing/2014/main" id="{4C86BD2B-1ACC-E299-DFC9-54E17AB3656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1C404D-8CAC-2F3F-2EF8-375C5B96C78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279" y="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537F92-FA7D-1DC7-F3BC-87B1C597343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7680"/>
            <a:ext cx="294480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074B04-5372-991C-E4E6-E63B3443B1F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279" y="9427680"/>
            <a:ext cx="294480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3272C07-BF63-462E-AFC3-9A0498E12B26}" type="slidenum">
              <a:t>‹#›</a:t>
            </a:fld>
            <a:endParaRPr lang="hr-HR" sz="12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7861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C895064-30A6-9C77-2C0E-713A135EA8B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zaglavlja 2">
            <a:extLst>
              <a:ext uri="{FF2B5EF4-FFF2-40B4-BE49-F238E27FC236}">
                <a16:creationId xmlns:a16="http://schemas.microsoft.com/office/drawing/2014/main" id="{1DFFB09B-BC0E-8A4E-8088-B750A7C1B44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2944800" cy="4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baseline="0">
                <a:solidFill>
                  <a:srgbClr val="000000"/>
                </a:solidFill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98B451-DF95-4E15-649B-98DD6B50B12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279" y="-360"/>
            <a:ext cx="2944800" cy="4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t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i="0" u="none" strike="noStrike" baseline="0">
                <a:solidFill>
                  <a:srgbClr val="000000"/>
                </a:solidFill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slike slajda 4">
            <a:extLst>
              <a:ext uri="{FF2B5EF4-FFF2-40B4-BE49-F238E27FC236}">
                <a16:creationId xmlns:a16="http://schemas.microsoft.com/office/drawing/2014/main" id="{E1BCB79E-5C03-B9F9-F152-09E3811187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4960" y="1239480"/>
            <a:ext cx="4467240" cy="33512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Rezervirano mjesto bilježaka 5">
            <a:extLst>
              <a:ext uri="{FF2B5EF4-FFF2-40B4-BE49-F238E27FC236}">
                <a16:creationId xmlns:a16="http://schemas.microsoft.com/office/drawing/2014/main" id="{95E42B99-E081-F227-93E3-DE722C8FEFF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2791F27D-5993-2162-F9EC-FB15D181506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7680"/>
            <a:ext cx="2944800" cy="4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b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baseline="0">
                <a:solidFill>
                  <a:srgbClr val="000000"/>
                </a:solidFill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D4C27E85-095F-F7D1-A42C-529BC8FF63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279" y="9427680"/>
            <a:ext cx="2944800" cy="4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5000" rIns="90360" bIns="45000" anchor="b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i="0" u="none" strike="noStrike" baseline="0">
                <a:solidFill>
                  <a:srgbClr val="000000"/>
                </a:solidFill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8CE9FEA3-7112-442D-A1FB-9C760C577F0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03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hr-HR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1B0F0A5-E36F-9C0C-A2A2-1524985CCF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58CD0334-F250-45C9-B26B-831FFFED79B8}" type="slidenum">
              <a:t>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B319C06-5820-BDC7-8054-A3512C4C4C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C814A6-4F72-DE95-50DC-5F0B50C7F6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A030E269-7069-551B-0B0D-2E1FBBDEE8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D918B0F-715D-4389-90B5-3E811D992EC3}" type="slidenum">
              <a:t>10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3791B00-8770-FC92-D670-52B5188B0E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CDD3473-1F22-BB27-26CC-E215E57640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DDB9E6-3BD7-12EC-2262-25FFED0FC563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14F0130-7710-4C33-A146-04CBFF25A067}" type="slidenum">
              <a:t>10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157972E2-29D4-F4C9-1864-5C98EA7967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135EA5EA-7DD0-468B-9CAB-340F0165F73C}" type="slidenum">
              <a:t>11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75A19EA-A53C-2E5C-5861-0682CFD907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F01EC0A-03AD-1D11-4600-DFAFE4AEFA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2A25B73F-54DC-8558-7CD6-5EF1754567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DF615CF-5A8A-4AAC-9D39-972E8DDFEED4}" type="slidenum">
              <a:t>12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EB370CD-083B-6DB9-CD12-C7BA6063A1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FECFD5F-A874-8AF2-6DFB-11779F2CD0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C4A0B7C-D063-90A8-F1E9-C9D678A2AEAD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E500715-EC65-44EF-91E9-53A287530A5F}" type="slidenum">
              <a:t>12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34079120-62F2-0AB1-8108-B9C0F88061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21A68AC5-5ECF-4FD3-82F2-5B8B4E4938C8}" type="slidenum">
              <a:t>13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C0F8936-B908-195C-6ED2-48CC9EC529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21AADA-9758-CAFA-1890-2E8C0B1528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0732A817-7BC2-6525-BF1F-0CECA55E26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1384914-B4F4-41EA-AB0D-0ECBC8EB3C88}" type="slidenum">
              <a:t>14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D931AA8-7BB0-A6AB-BEDB-F5D5DAE2FE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9B40CF0-EC26-1516-A74D-774CE36A12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1490E9F-D490-DF99-20FC-CFC1BA1F67FE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4B14F4B-948C-4C17-A9F0-8C7A610D45D3}" type="slidenum">
              <a:t>14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D888BCF-B5CE-E183-1125-BA77CBEFBF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9407B86-07A0-433F-8FB8-09FE2E3AFDC4}" type="slidenum">
              <a:t>15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B3694FE-0250-D6AE-9058-5B2B25F5B4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C9D11B1-BB01-E7FF-E548-A8F87F4CC6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99ECECF8-4FBF-B50B-8491-D2EBC15CA8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5E8CAA9-CA69-4DC2-97B8-357CCA362593}" type="slidenum">
              <a:t>16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0450929-2F09-CC85-FB0E-DFC5BB21B2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5C935BE-8CB7-3F71-BD16-F66B78EB40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271BAD67-F6A3-D5EF-14AD-C3B2694011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01C1BCD-F19F-4F19-8C67-4E6F665C648B}" type="slidenum">
              <a:t>17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B03B3F0-D6E5-CF15-73C9-5252727BA2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AD9354F-EA9B-E294-98A5-B6156284FB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7995667D-50F2-AF54-975E-847DDC1B95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A6359D2-41F4-4DC5-B842-E12CD23393DD}" type="slidenum">
              <a:t>18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D08B308-8952-021E-891E-F51DBEB20D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C9CA3C5-0010-5DF4-2383-6A37D24AAB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89207D9-8FF2-6D69-33EE-4D3C04865969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3BDF42D-8544-4496-906F-60EA2A195258}" type="slidenum">
              <a:t>18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6E1E5902-CE09-8C9A-0E53-F794E5CD6E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2509F666-9CAA-4796-9DFC-7C85E844282F}" type="slidenum">
              <a:t>19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13DCB8C-A316-170B-6044-60B4AE9967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1C4F85E-32A1-28F9-7EE1-ABC00CBB31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50C399A9-9AFB-EBF3-51B2-ECB9D119F3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9F3DFFA-0EAB-4619-9B58-C4B95CE821A0}" type="slidenum">
              <a:t>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E449522-AFC3-0F40-0284-2E4EBCD5C3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D1A0D32-A2F7-DD2D-B098-00145F659F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hr-HR" kern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4B4DBD63-F6DF-4C74-5391-797D3142D1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B1EBE34-D58F-4274-8244-528C7C658FEB}" type="slidenum">
              <a:t>20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E904134-B0CC-2D6B-D606-364BC05582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ED38395-73F2-CFDE-431C-F391D59714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991A356-504D-281E-F9B0-ADDF55916A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F7F31C5F-AB8F-461F-8574-07C30C67642F}" type="slidenum">
              <a:t>21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6FC8375-9394-3B85-8707-3414E322AF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8F12AD6-CCDC-8C5B-3DDC-8B82729538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DE6BDD3-4995-380C-D847-861B0B0AE6E6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369E07D-752C-4C40-86EE-89BAB1BCE27C}" type="slidenum">
              <a:t>21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976279D5-3580-EE10-AC40-BFC0C45EAC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84BC80B-1E51-4171-8235-BD3AD51939B1}" type="slidenum">
              <a:t>22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2477A77-0052-08E4-91AC-0649A473A0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863654B-4467-4E67-CAB3-19BB3A74E9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56C217-F6A5-F93B-3BE1-FBFD3D4BFE8B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FAE81EE-056F-4225-82ED-EBDC9A898624}" type="slidenum">
              <a:t>22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B470986E-B0EB-1B44-04D5-D9CBCDDF61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E11927C-6E3A-44EA-9B93-BC345B10FA69}" type="slidenum">
              <a:t>23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A430D19-0BC6-33F6-1AF8-89739DAC26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DF5CEF4-649B-C84B-9542-B948C8D4A9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429E2EA-A4C7-87A6-4CDE-2A982D1441F3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3477778A-FA2A-4E3A-AE15-8AFB0C40C35E}" type="slidenum">
              <a:t>23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6AB51234-56D5-0478-36FE-8DDE35D1D6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855C925-4693-4EB8-B195-B948CDDEBC2E}" type="slidenum">
              <a:t>24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BEFF193-5640-D4E9-3FFD-82B40ADF87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5DB1D09-8F91-5B1C-5AAE-12D0063B01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25CF370-DCFE-686B-2366-3C6961DE9FE6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F8CE437-02B0-4A35-80D2-630B0B111EC9}" type="slidenum">
              <a:t>24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DA46434-2FDF-6D30-F304-1D14003B4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9C1966E0-CC33-4B72-A345-A8F7B86C664D}" type="slidenum">
              <a:t>25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44A6DFE-D4D0-1736-5AE5-2A602CED80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6B8665-FA4A-6DCF-D5E1-AB636D6121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0E7E2E-0D41-DBC0-8465-0B7E44617455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B97DD70-E09A-4466-B60F-0976FF1C021E}" type="slidenum">
              <a:t>25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CE6A4D06-B831-1621-2C37-D38AC4C31C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73F1683-F9AB-4FB4-B3CD-D92A4CD5A884}" type="slidenum">
              <a:t>26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050B112-7219-77D1-4CE8-45BA5B8D48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2830654-158D-C943-4F53-7EF2D62DE7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80803B6F-1D73-62A2-4426-D7542DEDA7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40C711D9-98CB-4D27-961B-F895E3E096AB}" type="slidenum">
              <a:t>27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BCD98F2-F34E-C4B0-2789-B8891A5BA4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97201F3-06B3-2E97-3338-963A849D7A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9BD86E8-7505-4E56-F3B4-53730933E9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4AAB033-32EA-4563-BECC-331E6B9DC401}" type="slidenum">
              <a:t>28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53A144B-DE5B-D702-80B7-5A7D68D91C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C77DEE8-F621-ED1A-ABB6-B68D47B388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0F1D542D-2892-A46C-CF25-0B963C098C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333FCBFC-E542-48ED-B272-A0BBE36B1C27}" type="slidenum">
              <a:t>29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3A71E3C-5E44-2047-9886-7E9B6DA12D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88232F6-8CC9-907A-5447-58805864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A8A5677F-A478-D36D-DD3D-8503FE127D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03D8FA9A-8978-44E2-87D9-755E36A57E03}" type="slidenum">
              <a:t>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5508017-6249-0BF0-80C9-AAD514ACEB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F447512-59AA-E429-E901-DD3CCE3F0B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8644EE13-7396-A8D7-C91D-3AFFCEE88B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42CEFD4-907C-49CB-B61F-AB66D549F0CC}" type="slidenum">
              <a:t>30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017CB7A-AFE0-CE3C-99EA-80EB4ED87F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769F142-6D14-5130-CCA3-9EC6F5312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2FA4306E-8EB9-1F86-4122-F0A58B5FDD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11317711-CB7F-439D-AE98-CCA32BD2DF49}" type="slidenum">
              <a:t>31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5662DB-CD54-ACED-3023-5FED5867DC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71440" y="1257480"/>
            <a:ext cx="4530960" cy="3396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360449F-C31E-ED75-408B-2B9241B065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9" y="4843080"/>
            <a:ext cx="5499360" cy="396252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502B4690-80F6-F705-1BD0-DCF1F720F6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D4A72E1-0533-4774-A8D6-77B923DB8896}" type="slidenum">
              <a:t>32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AFE1918-B73D-98EF-A289-0131DACD80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6F2BE21-B702-F29A-25FC-FBB80F257F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88175E67-E593-3641-652B-C1033062E0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08441D4-C08C-413B-96EF-E01E249C09D2}" type="slidenum">
              <a:t>33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3A4CA4A-4EE7-DFEF-A920-9A0F78DAEF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42EAAB0-4246-D984-10EA-2E12859E7D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1B78F734-5A2A-FC24-04BB-DBE6789496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40AC1EA-48DB-4BA7-9154-C2B77D3D0DB5}" type="slidenum">
              <a:t>34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50A372A-DBE1-D675-5C9A-4C30C78F6B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B92C2EB-D31D-ABCE-E67B-9AB892E4C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F0B76D96-25F3-71C5-D5FF-F1F647023F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5CA573CB-55E7-443C-A2C4-69A56931569B}" type="slidenum">
              <a:t>35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A8A275B-3A32-C488-1504-9FE2C57E67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9F87454-7B01-CB77-231F-9B7F660E1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FABAFEC3-042C-697A-2043-96386CBCD1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40E444D-BA3B-4A3C-8F9B-BF088A2F837A}" type="slidenum">
              <a:t>36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5362A2C-9D3D-DBDA-353E-88C8FF2011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CCA070F-F502-671A-335C-9376186F67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AC3B25C3-D73D-BE50-55A5-22DA291B57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0B7D545-2A57-4094-9F3B-E6F33C2880C2}" type="slidenum">
              <a:t>37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51F7863-E292-1A8F-E810-6066FDB9BF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84050AE-1F9E-DF42-EBAE-DFD86A0506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C6F0B555-10CD-0827-76AB-6B23AC5DAC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1BB093D-BF5D-4B3E-A137-8BD43F1A7718}" type="slidenum">
              <a:t>38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296E7C1-EDC0-4CA8-A4DD-87976D0402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71440" y="1257480"/>
            <a:ext cx="4530960" cy="3396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D20968F-2112-228C-61BE-D70739FFA7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9" y="4843080"/>
            <a:ext cx="5499360" cy="396252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4E3B461D-93AB-6BD6-012C-56A0725D6C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6B9E503-7103-4951-9B00-6EAD8C0C2F99}" type="slidenum">
              <a:t>39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5CC6FE3-8815-3DD0-0958-42DD33D3CD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F6B2BC3-04E5-0783-053E-A900D65090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2CD5D949-DF54-9B96-5B8D-E8430E9942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8C0A0AA-2688-46AF-9C38-C0216C7FDA5E}" type="slidenum">
              <a:t>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60F780F-FF4B-8F21-AF6D-BA292E7BD9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1EACB28-70D4-0D48-ABCE-53130EADC3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C2FDF91A-72AC-5FE7-D23D-BB6C422DA6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CD006FA-7822-452A-9E65-6BB5C2D904E0}" type="slidenum">
              <a:t>40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BB96D4D-551F-A18D-E07C-EFEA99E736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FA51FC1-2AA4-3199-F59C-6028F3FC5D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3C7402BE-791D-818D-20DA-9723232A79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97F4E57-3B9C-4AD9-88DE-4EA39AF09850}" type="slidenum">
              <a:t>41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C34C93D-A269-8281-E4ED-14A06E96D2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47374E6-9C8D-E51D-8108-1A14D39650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A2840F7E-1319-272F-26AB-9621CB8C77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B8A097C-4229-47E4-908B-B287899E4A30}" type="slidenum">
              <a:t>42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A0D4C3A-B44E-E44C-F93B-6A6983B590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71440" y="1257480"/>
            <a:ext cx="4530960" cy="3396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1BBC743-6493-8962-9E16-5B6D7B0DA2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9" y="4843080"/>
            <a:ext cx="5499360" cy="396252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C1CA6CD-E073-9C57-09BA-AD1873E5D6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C0C59B02-4035-4F38-B2A5-3A4A8CD29B3B}" type="slidenum">
              <a:t>43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4CBE946-1FAE-F858-BCF9-7E0474F2FE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71440" y="1257480"/>
            <a:ext cx="4530960" cy="3396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514A1B7-225F-46BB-19E2-DAF65FBF32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7239" y="4843080"/>
            <a:ext cx="5499360" cy="396252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6B5FE577-C311-CAD4-F83E-329BB739C4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B02C8D5-3B5F-46D9-9695-BA159066F06B}" type="slidenum">
              <a:t>44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998110C-53F0-BF84-FFFA-BD8A5C1B54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433A256-E48C-0AC7-8A00-258AA41E8D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214544D-1440-DE59-742D-CB412F5FF625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0B822BE-7184-4BA1-A2D1-F3C83571ED27}" type="slidenum">
              <a:t>44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5ACE2EB-BE2C-B5EA-4062-D3A19722E2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15A0412F-CFF0-4AD4-8FA8-144670851786}" type="slidenum">
              <a:t>45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684B17D-9630-0B5C-8AF3-006B284A44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7773EFE-A4A9-971C-05A0-D9247F18DF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4BDAAA24-42F9-16AC-6222-90C45525C2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2DCD08B-1306-4486-8DF8-4DAE44D3A315}" type="slidenum">
              <a:t>46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5DD4BBD-8894-0669-028C-9BADE8D897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A45C465-D7CD-2928-DA6A-2E0AED046F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7D87398-B3B8-3777-376A-ACD19F14BF41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D7092F8-9CEE-4E22-9004-6E5105A5C951}" type="slidenum">
              <a:t>46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67CFAF5F-995A-5D6E-8204-56F2BC71EA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4D792424-4E65-4838-BA8F-C903E850611E}" type="slidenum">
              <a:t>47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30D8F28-EFA7-247D-9D32-AE7BC3AFF5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25D8FC0-B0D0-E040-40AC-C4B93F6175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B99ED0A5-D862-69FC-6349-E27ECE1EBA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DC62529-7ED3-4523-8340-260016119610}" type="slidenum">
              <a:t>48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AB8E2DA-6D3D-5D91-BEFC-26D2FA4311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CDD2F8C-034D-ABA8-CEBD-E5F8E9B89E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2E6EDB81-B86E-C546-F563-431B798712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22E719F5-8F27-47AA-8D05-D79FDE95E36C}" type="slidenum">
              <a:t>49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DCDF122-5168-F6E7-4842-B04C83F3CB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660264E-5A76-8BC1-562B-9437788AE4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5A058E46-010D-8609-F656-9F3DF4F61A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270940FB-A858-4CC7-BD27-C28782AB1759}" type="slidenum">
              <a:t>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164A651-C419-C36C-2439-B1EFBDA585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879A834-E6A6-DA16-9379-FE1A76F0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B821A36A-3202-0EA2-F065-D85D3C4E2C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4CE1E2B8-52CC-4B6E-A354-4D86DC1344AB}" type="slidenum">
              <a:t>50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63F3988-BECE-BAF9-FA85-0D2110CED0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79D1E0F-DE58-22E0-AA64-F3025402D7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D60B2508-A85A-70C8-E3DF-1F8C3B953E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7737AA2-AF1A-4F0A-90DF-BACF9D3A8A89}" type="slidenum">
              <a:t>51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0126F25-A6E0-E1FD-213A-1BBFF6801B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F234B29-8D1E-8E02-C885-AF9699CA1F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19974958-8860-4883-ED86-9E73C3670B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19F4D095-BE85-465D-950A-90D2C7711C9A}" type="slidenum">
              <a:t>52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92614BE-1F91-03B6-10A2-57C1655741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AF8DFA4-40AD-01E0-69AE-10670815E6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706D512E-0D61-4878-8D17-F151A4C143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13BDEB1-AFD1-4CAD-974E-1DE858315172}" type="slidenum">
              <a:t>53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EBB30D7-5C1C-B438-589D-ADF690C63D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A8C3034-2EDE-4AED-601E-B556788D0D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9B86AA5C-FAD0-FBFD-4B7E-F5DE7B1227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A7FA109-FD4E-49A8-8E74-9D0E5DCE81C6}" type="slidenum">
              <a:t>54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87988F8-316D-693B-DA53-6A6C5E99DF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4F10111-5E28-D073-542F-41D303D835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AFC9D7-8A99-FD74-1ACB-15B24926B48D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091D13F-203C-4AEF-A720-F211F1C81313}" type="slidenum">
              <a:t>54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9500DEA8-B5EC-AE30-DC23-2B0BE5D108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854C641-16E5-4554-8573-124E1A8D7D2C}" type="slidenum">
              <a:t>55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303D16F-70A7-3AF8-2F27-B1FCD9A006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21EEFB9-7314-AC86-EEE1-7BA3E2CE2E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58C4656-F429-681C-4231-97A15E3B13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49C41F9-BF56-4AA3-870F-2AF4E404B4B1}" type="slidenum">
              <a:t>56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61C29B9-767A-D1FC-ADC9-E250DDD5ED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C486186-C1B0-8BD0-3DE8-6C7B3CE41D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922D653A-713D-66FF-54FC-9A86F66548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DF4B24E-7F62-4130-83B0-9D51B6B9A818}" type="slidenum">
              <a:t>57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2FE8D9B-E2A8-91C2-E7D1-373946A8A3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721F97C-7B25-28BB-F266-0F0244C8D4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1421F25-EBCB-F1CC-206D-8A60349C44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3851458-D2EE-4088-97B1-384D13BED5AB}" type="slidenum">
              <a:t>58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46C69F2-7EE2-9BA4-5077-79E3D478FF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BCCEBEA-D94B-11C4-438B-E7DEAAF90A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6B739F5F-5DB4-E8A3-C930-77FA930028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CFEAE6A-6BE4-440A-9C7C-E5C0D00D059D}" type="slidenum">
              <a:t>59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1907FCF-AE31-3FFE-62C7-CEEB0BCC6F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B95D7FF-457C-744D-9781-E6766FD076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AB69E944-6544-4CA7-027F-2B0A311772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11892CD-9D2F-4C3B-B7C3-6ED1968E0C90}" type="slidenum">
              <a:t>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620B253-83EF-7948-0313-66B9BEF2A0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4AA7613-3328-979C-4F17-69C9029E6F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F41C43C8-0617-33BD-983F-5562BFDFE9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5762C5CC-C2CE-402C-ACA6-E29FCC66B02F}" type="slidenum">
              <a:t>60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AAF8E72-8869-B8F6-F72C-CB4C50681E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CEF72C6-463D-8D97-447C-708531C341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13320A71-A2EC-058E-0AA8-69F4E2697D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0CF491E3-DC8C-4036-9253-927372B79585}" type="slidenum">
              <a:t>61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872D2EB-DC01-2AAE-B5A0-EDBEC9C91B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830F086-092E-8B26-B6B1-01C55478C1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B97EE993-3826-000D-ACD6-2D459119B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CC87A694-5241-42FA-9C1B-445D21F3E0A6}" type="slidenum">
              <a:t>62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013C7F8-EBA7-4C74-B878-3F9370D422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1964C4C-74D5-725F-CBFF-DFBEA6E60B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C6871FBD-6178-80C2-FDB5-916EA3020D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3083F927-991E-4CE1-9C8E-3D593065856C}" type="slidenum">
              <a:t>63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B5A636D-E202-A4C2-3761-506CF97B60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D8D3428-74B5-A22C-EBC8-B87FC7F1D8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1F38FB02-B433-C468-E661-68C5A699CE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9BEFF91E-1C3C-4EF6-9FF0-13CE8FD35DD3}" type="slidenum">
              <a:t>64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E9464BA-03FA-DD03-23B2-C84417657E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2F937AC-9866-247D-DDD6-0B2E5BA573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3A58D83-C6B9-5446-CD47-BF502AAD9C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3340A29-8EAD-4099-AC0B-03051FC1FC24}" type="slidenum">
              <a:t>65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9830044-E493-E481-5C28-01FBE6DB84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A3E419B-1F85-5D8C-638C-110402A381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0A83AAE4-2C77-2144-37AE-A90D994DC1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F26D5081-A3BA-4440-863F-1FCEE552E011}" type="slidenum">
              <a:t>66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05ABC0A-71CE-3602-581D-A4D26F19F0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F328444-9BE3-A3B6-FBA9-D67BEE8C43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9851E58-DEE9-FF24-2029-62EB31906941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3A9CF5D0-6DE3-49C1-9FE4-864EFA355FDA}" type="slidenum">
              <a:t>66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2F87D641-1641-15BB-9379-90D67B77CD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C84D772-3FA3-477B-9186-A71DC6FC8E49}" type="slidenum">
              <a:t>67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0C29E68-66FE-A8CF-7A68-6E7A933843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894CEFF-5346-37D0-85B4-B309397992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BD833967-3A3B-6BC1-3DC6-0225E4BA9F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C9E27AD-DB95-45E9-9610-5137A8B7B374}" type="slidenum">
              <a:t>68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545AF61-A98A-B75E-DDAE-FB28A67480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B9E1310-4101-9648-FAA2-17FC9620BE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639DC8BA-E7C5-FF0B-7EA6-9DE98F311E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14DD2900-8BEE-46A8-8B08-5E952DCC3568}" type="slidenum">
              <a:t>69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41858D7-1B41-6BA9-FEF9-5C5D3945EF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931F495-07C1-B6D6-55F3-9470FE775A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B342F9C5-AA8D-06E7-904B-32FA159651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D04B7DE7-F60E-4475-B18D-8A63339786AD}" type="slidenum">
              <a:t>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3972999-AEDE-6B22-7326-E5EFEB0F5B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96FE3BA-DAAA-9B5D-592D-979CF40F7C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0D28B0B-8C32-1641-7EE3-9B707BB3A5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40CA5D05-8ADF-4AE3-8015-85A56B57DB1F}" type="slidenum">
              <a:t>70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8A73526-3931-4962-5C19-F2205AB2BA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F7F9F55-F711-C20F-2FF2-6C0AB51B63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39B938C1-B15E-DD67-DA1B-13EBE04840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F4888A6-C347-48A3-BD3C-36A0D3727A00}" type="slidenum">
              <a:t>71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E57E77F-4BB5-80A1-A47B-8F6E75F63C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C748243-FF02-8CBD-F744-1323EA78E8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0EFE515E-1477-038F-7262-6D5A4AEA08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BDD32784-9254-4CCB-BFA8-55CB4B2B9B06}" type="slidenum">
              <a:t>72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F3CF378-6F8E-9FA9-D03B-BD272BD025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72D4DD8-E287-EAAD-76C3-4BD4AEF421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34B894D8-42CD-B0C3-7334-D9B885FB7C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6CFAFF6-BA5F-4EB7-97E7-37EF8A871E4B}" type="slidenum">
              <a:t>73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301AE83-A8E5-D4E2-E021-4C13894EA2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EA8D1CB-298C-5EF7-BDBF-2FBEABC6FC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_2">
            <a:extLst>
              <a:ext uri="{FF2B5EF4-FFF2-40B4-BE49-F238E27FC236}">
                <a16:creationId xmlns:a16="http://schemas.microsoft.com/office/drawing/2014/main" id="{F0109F3B-37DC-EC39-846D-3E6929C4871F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50F0D9D-C7F3-4F39-9F7D-2F1F2965C079}" type="slidenum">
              <a:t>73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6CD643D5-9F07-06E8-1727-31440A4494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41E4DD2-C3E5-41B0-A259-22991841FD9E}" type="slidenum">
              <a:t>74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B0C5901-B56D-97E3-2381-4653B097A6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008F841-1668-CD1F-00D9-119C28B170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E1B5933-FD13-D931-AD7C-4B072D359EBA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75F67CE-9D65-49CC-B282-20D39596893B}" type="slidenum">
              <a:t>74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EA5E3556-09C4-5DB8-6A10-391A5B12CC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EDD7EFC-A203-449F-B7F4-48F8635B8E25}" type="slidenum">
              <a:t>75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DF5D3B1-58DF-CBA7-61AF-F291BF4E7E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4675C0C-3CA9-037D-3F33-9FFC712A18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FE835BC-8EE9-E6D0-AFF4-AE760C64A62D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0869E89-B49B-4C6B-AED3-B3A94D99D58D}" type="slidenum">
              <a:t>75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D164B005-FF95-4758-A38A-02B6A1F9B7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4F5C8EDD-ED6A-4AD3-8DC4-EB4C35BE0E29}" type="slidenum">
              <a:t>76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12C07FC-38A5-6FDF-2B65-98168E85C7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DB6BA67-7071-9635-FBB1-36227821BF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090814C-FB7F-A5F6-4FBF-73E854F3BFBE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C196ECA9-C3BA-4BBB-843C-5C4F61CFEF73}" type="slidenum">
              <a:t>76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EA52747F-6E6F-A36E-DB81-78C2D88FF5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0215CE45-9833-4563-BC18-F9E3205FBA56}" type="slidenum">
              <a:t>77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1F92003-C06F-50A4-C528-ECD8064CA7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7177916-4734-6634-8E49-987F149B86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975D65D9-1834-C3DB-9EBB-7F66DB673C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F77AB4AE-8236-4256-8A5E-95C1341B109E}" type="slidenum">
              <a:t>78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5040CDB-46E5-A740-19A5-7C76C95E02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FDF17BE-34C5-F05F-E34C-2CE4265DEC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C9A65C3A-87AA-2508-865B-7E19CCA64B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C275F852-0197-400B-A9D2-FC77A3E39E92}" type="slidenum">
              <a:t>79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785716C-D7C8-3F21-BDE9-901201BA14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748B86B-0D55-B658-A764-C9AE41569B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_1">
            <a:extLst>
              <a:ext uri="{FF2B5EF4-FFF2-40B4-BE49-F238E27FC236}">
                <a16:creationId xmlns:a16="http://schemas.microsoft.com/office/drawing/2014/main" id="{078C08FA-572E-DB91-EAA0-03E40B9BE342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D1053C8-FDF2-4BA9-8B3B-263C4B0B542B}" type="slidenum">
              <a:t>79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C8CD9BF7-B688-F5F4-47B9-B06E21B142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A3ACDE6F-A2C0-4C11-87B0-70871401A32A}" type="slidenum">
              <a:t>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A2FBDC-7562-E622-24F8-553CF7018C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95A43EC-7070-4313-9928-9A4980FFEC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6DDE8C0-E7ED-62A0-AC35-DB0EE82F3D10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321D5031-2A21-4975-AA79-E1DB2CE6B6BF}" type="slidenum">
              <a:t>8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F522A65B-71C1-7D25-0690-466A788301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C85888A5-F658-4788-8B3F-A378076471CA}" type="slidenum">
              <a:t>80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325479E-89DF-8D52-0B79-2FBC39C4EB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35806A0-CB6F-5E15-49E1-2798B51E80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02A6E6BA-2CC2-834C-3BC0-B496965BED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128EB73-D1CC-437F-9C42-37BA030213A7}" type="slidenum">
              <a:t>81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D491E8A-7A13-AE25-84AD-51C3DE1912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EC31505-2A99-BB2A-682F-B7DF4224F1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41647143-2E1A-3476-37A0-FC6FEB07A4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46FF141D-9CA7-4918-92CF-2F468FA0FCAE}" type="slidenum">
              <a:t>82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2B1F396-E0DF-98FC-8063-5579136DB0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D254FDF-40D0-DB6B-5FBB-21AC37250A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4ACFFEBD-D20B-46FD-F4C6-F74F82C075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729FD5B5-B42D-4B4A-9BAE-00A83EA1DE49}" type="slidenum">
              <a:t>83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3FAF236-82E5-B085-0699-77903B3C07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B7A0C4A-E0F3-0525-2BAC-6BBEB85952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AD5BFA5A-FF6A-70BE-37A8-958889AAFD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ECEC1A0C-48FC-47ED-84EB-4F50999F34B8}" type="slidenum">
              <a:t>84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CFDB43F-F83B-B0B5-B687-2A684172CF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073D48-23F1-C6DF-3F15-D4CBE8F514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0203DF4D-5CED-25D5-1D94-E61B5C6C87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082ED6CC-7AE7-4D80-885D-8F23BD0FFB42}" type="slidenum">
              <a:t>85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86C43F8-ACBC-0C73-DC5B-D11182AF07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F9A771A-21BB-92DF-727C-A5DD682875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_4">
            <a:extLst>
              <a:ext uri="{FF2B5EF4-FFF2-40B4-BE49-F238E27FC236}">
                <a16:creationId xmlns:a16="http://schemas.microsoft.com/office/drawing/2014/main" id="{08218EF4-DA45-6835-21B9-BD9211D05849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D892A74-5F45-4385-8CDC-38EC2FC428BE}" type="slidenum">
              <a:t>85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BB688FA3-176A-5AA9-A415-CB7812DB74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C89CD48D-80C4-4DAD-B550-C88AB3A328EE}" type="slidenum">
              <a:t>86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D8E3ECA-D710-41F6-37D4-F22C5350CC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98F51FE-DD77-A962-293E-9A65DC5EB4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AA417A-7F88-714A-F48B-FE6B922686D0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8B1DD9F-06F2-426C-B520-D9F01D5E3AEA}" type="slidenum">
              <a:t>86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F4B29332-FA80-49CA-604F-6E7FEF6B48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CF6CDF4-FE61-4506-B3E0-D15C01CAA0EB}" type="slidenum">
              <a:t>87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F5BB454-002F-0C89-1287-0B5DEDE6B1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B300FE7-7829-BF81-6C85-446171DCB3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CBA93456-6F3C-E2F7-6A90-A2850F8D10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8CC523D8-02CA-450A-A9E7-79B050F350A7}" type="slidenum">
              <a:t>88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ECA7D07-391A-C817-1344-8D5A85800F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C7E5FAB-FD2A-0F45-CCBE-D158C67F6A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682D995B-1EE0-82FD-12D0-7CEEC37F05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75BC558-7CA5-43F8-8292-339476D9E872}" type="slidenum">
              <a:t>89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CA4067C-12F7-7C5A-A936-9814A553C8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C75E415-9FCE-55F5-D2F9-5925F6FABF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F790E959-B73F-3EE1-35BB-859EE330A5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59752E57-E3E5-4B7F-B600-E8236315581C}" type="slidenum">
              <a:t>9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6C33B02-5801-9187-0CCE-EDEE66F4C0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13EB21B-C21D-68F7-268A-9F7DBC7D41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CA313795-C3D8-8ED0-B8E4-271BE3BFFB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35BF6708-1627-4A42-A4D7-53867FF6C1E8}" type="slidenum">
              <a:t>90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6248D95-067E-25BE-6150-575EA38E7C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65320" y="1239840"/>
            <a:ext cx="4467240" cy="335124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10CBA47-8C0F-1BCC-B4F5-B9BDE41835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3B27B17-71B3-7591-1DB5-DA11AF916AE6}"/>
              </a:ext>
            </a:extLst>
          </p:cNvPr>
          <p:cNvSpPr/>
          <p:nvPr/>
        </p:nvSpPr>
        <p:spPr>
          <a:xfrm>
            <a:off x="3851279" y="9428040"/>
            <a:ext cx="2944800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3755343-78E1-4CA2-BFC2-5948090F82F0}" type="slidenum">
              <a:t>90</a:t>
            </a:fld>
            <a:endParaRPr lang="hr-HR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7">
            <a:extLst>
              <a:ext uri="{FF2B5EF4-FFF2-40B4-BE49-F238E27FC236}">
                <a16:creationId xmlns:a16="http://schemas.microsoft.com/office/drawing/2014/main" id="{D540EA3A-19BB-7C16-CFBE-1554D96D17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360" tIns="45000" rIns="90360" bIns="45000" anchor="b" anchorCtr="0" compatLnSpc="1">
            <a:noAutofit/>
          </a:bodyPr>
          <a:lstStyle/>
          <a:p>
            <a:pPr lvl="0"/>
            <a:fld id="{623E39F4-6732-47C1-9EE7-C4D499B391CF}" type="slidenum">
              <a:t>91</a:t>
            </a:fld>
            <a:endParaRPr lang="hr-HR"/>
          </a:p>
        </p:txBody>
      </p:sp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456B34F-DDA7-5871-8801-72D894484F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F2AFE21-6833-A800-24C8-9AEFB66B88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97D533-6085-7510-1918-31909B0BB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AF2A40-3B7A-3875-C8B4-A979AE29B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92030B-2AAE-1953-8B80-6FAA16D2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733503-FAE6-0468-455F-D3C305B5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7AA5A5-D8ED-E13C-C816-834DA028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B3FF24-06E4-4B7F-A2B3-F1DE89C0B92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45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07D28-BB5A-D8A7-1D2D-C1A56491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197820-15F8-538E-A089-19060E62C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861B29-164D-A9A5-A25C-EE01A32A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046F75-74AB-8CDC-3B5B-0A98419D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C4AC82-71C1-3C7C-29B5-16EB2DD5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C1B0C3-3DD1-4485-9EC9-7BAEB68F46B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03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92AEA88-75DA-26B6-F0A1-A0642C322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2AAD9D-6A4A-77C6-7BAC-378FF39B8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51B0D5-7BF8-B2CB-14A6-6BBE4DEE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1A6A8A-811E-73E0-56BC-7269070C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AAB7E6-C47D-190D-8FD8-2AB09D6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7BE06F-87CD-46B0-9AFC-8D3FE925319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73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ADA6A-5274-DD23-C95E-D07DEC994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88A0E3-81D9-9C9C-FD2C-6D0C2D8C7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ED94589-D4EC-79D1-038E-C02D35DDC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8C63B3E-83DE-43CB-4108-3E7967959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4A965BA-5951-438E-9CB4-05414BCEA627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76C81CB0-52CC-2265-0B98-FC3CD5DCBA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94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475929-F473-C679-F322-5F079E70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0D47CA-EC06-04C9-CA6B-6903A8A1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90B33D-F834-432F-CB76-66EC19A8F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9BBB611-AE00-3E5C-561A-C6578A99F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0FF47ED-355A-402C-9828-F0DA10F3C861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8BCB2E4C-CCB8-C117-F3BC-CD3A5CBF40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32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F536E-EC12-3085-451B-41C972DA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B14F0CB-012D-0FB0-C4AD-52CA69A99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68AA0BE-8A07-4A30-393B-7341BFF4CD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98028EB-E4C5-F4AA-EA50-73CDD6161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B5A466A-7B3B-4B44-BDFE-FB1809AA9A65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BB60F60B-D9F7-995A-785B-AFDE15FE33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34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BD996-B019-00C8-B66D-D83BD1C3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AC8B95-D913-019A-5412-DB64BDCF0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2BC675-DAB3-A80D-D333-7C46FCBEF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3857F0-1399-4318-B4EB-2507EDA47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2CC662-1FDE-BF19-AEC4-2B33C0C2C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BA88460-904A-4428-AF3A-9353037C446D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EAA73D7-1CB7-2E50-732C-B0ECA44624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65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71A7E5-4CA9-F54C-55F4-1D9CFA1D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EB5DD6-8D82-E2FC-63DC-277D88FC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A397EB-24BE-D577-F45C-19E9291EE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A619CA8-AD28-78C9-687B-035A54F57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5CC9566-1008-CA45-469E-8E4EE0531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8975240A-C668-51E2-41F9-818BA53EE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4BF86A89-195C-579C-F9AF-BA06D23C5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81B58EF-23E7-4EF1-B0F4-3A651112474B}" type="slidenum">
              <a:t>‹#›</a:t>
            </a:fld>
            <a:endParaRPr lang="hr-HR"/>
          </a:p>
        </p:txBody>
      </p:sp>
      <p:sp>
        <p:nvSpPr>
          <p:cNvPr id="9" name="Rezervirano mjesto datuma 8">
            <a:extLst>
              <a:ext uri="{FF2B5EF4-FFF2-40B4-BE49-F238E27FC236}">
                <a16:creationId xmlns:a16="http://schemas.microsoft.com/office/drawing/2014/main" id="{9DD4467E-8A30-026F-967F-99DD015A77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427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77079-6244-0261-0237-FAC6BED2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3A1B03-2063-03EE-8A75-E85104412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46BFB0-D03D-666B-FBE7-4E4AE06BC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5CCFACD-7080-40D0-9A27-FD51EDE91A5E}" type="slidenum">
              <a:t>‹#›</a:t>
            </a:fld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8C3ED9-CA88-194C-EDE6-A7977C6D50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38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8A6966E-BC20-FD46-1A01-3B874F69C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E8CD0E8A-00F9-3CAD-4AE6-997B72621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FB0FCC6-A1E5-4501-B039-99CCDF9C4F3A}" type="slidenum">
              <a:t>‹#›</a:t>
            </a:fld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434DE6-05E5-EF4B-B786-284D4C3E13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1408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3B5024-E099-1D09-2423-02F798C0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341E49-9FF6-6B1E-9F12-8409EDF2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00E8D7-4911-0DCB-B7F0-559390997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A56477-B984-3278-07E5-089F26DA5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B3DDA6-917F-28CB-F675-F7EDEE51D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B63DFE8-CC82-4E89-A11B-A7FE39350A45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C69F339-E8AF-045B-6F2E-6E181C1179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2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132D3-D256-F20F-14E0-5375FAC7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33EA53-5B2C-9DA3-1E9B-73E42E27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8B6650-B74D-387E-080B-A3A5D0FA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2C64BF-8B33-28E7-0690-D9808652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8B3991-4D96-3367-EB3E-A68D8319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4E74A3-204B-4C02-935E-4EAC950E4CE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45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A1425-F827-F62E-DB16-0AF50A8F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A9584CC-CB6F-4FCC-B9F2-16960F02A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A727BC-AB7D-A786-B4D4-818115F9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C75AE7-7F6F-FD4D-D5A0-4D950772E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C00BD3-241A-8694-7248-7FECDD272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ECE9AA2-E433-4FD1-BEAC-A1B1F21F685F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534C130-8FE6-1FF1-73C3-627646C25B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60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86A41E-9159-5340-CB87-D84A7C2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63A500E-77FD-9D2F-764E-77409D69F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F440386-715E-916E-B351-AD6DCC7C4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1AAF7B7-E398-5E8D-E6AB-09A9CC2B10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DBA7091-C7FD-4FF1-80BA-8DC63D5FB13A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EAF1F07B-F54C-DAE6-36B9-A9A087900C3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298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67C310F-7EED-CF53-4257-FD3C2758E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CEC285-2E88-3D81-861B-0CF7F5621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D41C02-5B2E-24FB-1AB5-939ACF01B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42ED695-C01B-112E-169B-2514659D8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18FD898-1E50-4D2C-BE66-7CE59C9A5E9A}" type="slidenum">
              <a:t>‹#›</a:t>
            </a:fld>
            <a:endParaRPr lang="hr-HR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C0690030-B8A1-8180-7DE3-70C1AA954E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22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6B69D-EA2D-6F6A-1D16-46603CE71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BBC39FF-A43E-72C7-3C0D-AC69C5555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06E9FD-C94F-A8A5-6970-DBC06F7B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3BC9E3-915F-F6AF-9083-CEF169EC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8E271A-E23C-11A3-5730-03E3F67B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7D216D-24B6-48A2-8E44-3768A7699F5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957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B43A5-EC89-C2C0-0A43-019E3594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E7E004-0349-2F40-D156-B85FF96C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F4CAE3-DC59-6FC3-614B-2E2FA50C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16BCA4-530E-7C02-EF56-56D54AFC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2726-99D4-DD81-9723-D408552E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5A02CC-FB0E-4866-B870-0B7BD1C151E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96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51F47-EE94-EFF6-512E-5A19C359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481A364-A05C-707E-D2C0-07F9634F3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A85D11-A4EC-77BA-B27A-C6B176A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B984F1-AEC0-102F-9223-1B16347A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B7D564-1A78-8D15-0D1F-C480EC5B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865A66-9811-4AAC-9BE1-B02FEC9D61E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028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65144D-62E2-EB5F-8F45-13AA0FC9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DAE167-E27B-4A42-EF3F-0DEE52AB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59290BB-C1D7-3275-080E-033438303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632C30-BBB5-2B81-3471-A72571D7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E965871-8BFA-D2E1-0620-A560C84F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4C69CE-8C6C-61F1-101F-08CFF839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1D6491-CF8E-49C8-90C8-120DF5406FE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785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2D41C-42C8-08D7-D769-CC82D6A6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DB8576-1B05-F0FD-B115-7B8835B0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8837AD-F3C5-5591-CD7A-F3F3BD653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0E7B8FC-D0EF-5360-C0A1-553EFFF83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67FA4C6-BC5C-A980-51A1-5EDCBC517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404AAE2-AD40-64CC-5946-B295269E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637D174-24BF-F442-4CEB-00D63476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F82633A-C4F3-D2B0-537C-0C263153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8A5EDF-40DA-466B-9E70-3487ECBFFD8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06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40BC10-5C41-01D3-B8EC-90D72A3A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86A7DB1-BCE5-AB8D-DA15-87146703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F4EE6E-C550-D7AB-E87C-DB6D11F9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66C8550-DFE7-7D22-55C9-A593FA29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63EB20-3FD7-403C-8932-75E79567BAC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0802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0AA844B-FF2A-B55E-7F27-EF849A25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3C594A2-BC6D-DCDC-0CEC-7B693BDD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F499944-DA28-D017-5365-86BD6722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22E6E7-E348-46C2-A626-751430F69F5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86EBB-F0A6-EF44-0A20-813CF870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D99556-0CA2-17E9-3431-112D34715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EEE8F1-1A4D-299D-89E5-40B90601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382B44-75D3-097E-8F50-4CAB68B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E7B9E5-202D-3470-CF0A-510D38A6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507015-CEEF-4542-B543-7A720E18C93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931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C6E0E-9EF0-0516-8D9F-533D6B12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F6538F-2145-4CAA-FB14-9C0282C2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1E136EE-1D5F-8BB0-9C67-E30129F95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A46BF3-1109-169D-FA79-260128A0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B248898-C21C-2ACD-0578-517964B1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71A47C-7801-4D58-E6EE-20CF781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D8B46A-2F17-4EAA-A31F-E03FD546AC8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56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51908-EFAA-4D53-44F8-31A8E8FC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4D835D3-C964-8136-15FC-5A43B476E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7D41697-F183-0FDB-959D-ECA93B8FC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E2ED94-5C35-40AD-4741-C9EA2ECA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36CDAF2-CC28-A3D9-6B0B-309890F7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C79BA7-880B-8F49-6144-74884F89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08B90-87B4-4FE7-9128-8F64FAD7F14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192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5613E-4878-2722-8788-512FDBB7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EF3C15-C10C-53B0-E0DC-42E0EDE22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1EBF2C-4577-5F48-5C17-B1037273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B92E81-1C9A-38DA-3B91-DF9F0577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F51727-B9D7-A05C-BAD3-C02904AD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8E8075-1796-44E3-92A4-6F9798E284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795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809F3F6-BA88-78AE-970A-BEF289707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3213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A88614-6609-EB45-C97D-F97DC35F4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3213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9188E5-C024-CAB8-6D64-B60F267C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CC2AFC-7C06-4BA9-F415-5E096CD9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F5F2F5-2C39-D141-5AEB-6EAEF548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509299-C530-4BB9-BB0C-429DA64BDBD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3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041124-370B-0D01-10D7-A0C779E3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C829F9-5A4E-1F47-5CE5-29ABBF05F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3BC220-1BDD-2B41-C807-DC88D389C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22E4B1-868B-B3EA-D7D9-28AA3AA0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B74654-3B0E-C9F0-EB43-D95A6D4D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440F4D-7191-516B-386F-2325B700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4C04EE-BF41-4A52-8E05-61C1A42394C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43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3A66C-27E4-F367-ECC1-17815640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A78EF6D-D74B-B7D7-560E-D32D28AD9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D45C59-DA34-C8F7-89DF-7A90E238E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522C4AF-55C3-FD2F-44D7-A8D7114B8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B19CD9F-98B3-4A6A-D84C-CFA589649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C26926C-A566-7F19-E1B2-92522D7D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8FA11F4-A007-A018-22D5-2FD1E097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7F8A08D-E9B9-BEAB-C450-87A13A65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384EF6-A1FC-4328-871E-00285940B57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07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71A6E-E7D7-6562-7772-1D201DC3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C188A20-39CC-39B9-40CC-A69BB03B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53A1C1-DD18-E705-B2A3-5491228E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27BC110-2840-D153-C85A-86EC9B54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CDE7E7-E7A8-414D-810E-13775D80EAE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51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85B65F7-E2E7-1675-6AB3-4F82B3D7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BF0E008-8B96-0178-66A7-E11B0C44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1F3C307-6376-9C9D-4E59-C702C4D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611FD-2BA4-41BC-A42E-CCD4F9A7A50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1951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BCD4E8-7711-FE47-C0AD-54A4C826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DBA9AB-2D54-78FC-173B-1AEF88B1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4F477E-48DF-33A3-FA00-3CB04FD44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06FBE30-53A8-5BCE-DA18-07E11004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FF43821-FF9A-3F1E-2E3C-ADBF4450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655C79-E1FC-DF9B-6DAC-61C76ABC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1F874E-0E62-41DA-BC52-49D00D3D225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3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550A12-2214-A515-1D67-C366E4D8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790586-EAA6-89DA-C290-2896AFC78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3746DB4-A7BC-C6F9-C7BA-3ADB0992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DFCF13-591A-6C19-7291-0244D03F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27A345-0753-BBBA-F4D6-57CE0291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8F3F56-2D53-96C4-64C3-7080AFAB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0EAA3D-76CE-4261-9D06-7D213E14BC3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7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F9E3262-3B02-AAC6-7A69-4ABFCDC17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91960"/>
            <a:ext cx="8229600" cy="13845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A21D14-C545-D317-4CAD-C240B93F38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A38272-4D01-7C9E-408D-99BB602491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baseline="0">
                <a:solidFill>
                  <a:srgbClr val="000000"/>
                </a:solidFill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51989-F577-373F-917D-7195944B38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i="0" u="none" strike="noStrike" baseline="0">
                <a:solidFill>
                  <a:srgbClr val="000000"/>
                </a:solidFill>
                <a:latin typeface="Tahoma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68BC9A-76C9-1814-4A9D-A389A732D71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i="0" u="none" strike="noStrike" baseline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6F934C07-54AA-4695-B452-A082F153B430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hr-HR" sz="4400" b="0" i="0" u="none" strike="noStrike" cap="none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Tahoma" pitchFamily="34"/>
          <a:ea typeface="Microsoft YaHei" pitchFamily="2"/>
          <a:cs typeface="Ari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hr-HR" sz="3200" b="0" i="0" u="none" strike="noStrike" cap="none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Tahoma" pitchFamily="34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4A84A5-9B64-EDA3-C544-0F1127A8669F}"/>
              </a:ext>
            </a:extLst>
          </p:cNvPr>
          <p:cNvSpPr/>
          <p:nvPr/>
        </p:nvSpPr>
        <p:spPr>
          <a:xfrm>
            <a:off x="285840" y="2803680"/>
            <a:ext cx="1440" cy="3035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12"/>
              <a:gd name="f7" fmla="val 6"/>
              <a:gd name="f8" fmla="val 60"/>
              <a:gd name="f9" fmla="+- 0 0 0"/>
              <a:gd name="f10" fmla="*/ f3 1 1588"/>
              <a:gd name="f11" fmla="*/ f4 1 1912"/>
              <a:gd name="f12" fmla="*/ f9 f0 1"/>
              <a:gd name="f13" fmla="*/ 0 f10 1"/>
              <a:gd name="f14" fmla="*/ 0 f11 1"/>
              <a:gd name="f15" fmla="*/ f12 1 f2"/>
              <a:gd name="f16" fmla="*/ 2147483646 f11 1"/>
              <a:gd name="f17" fmla="+- f15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">
                <a:pos x="f13" y="f14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4"/>
              </a:cxn>
              <a:cxn ang="f17">
                <a:pos x="f13" y="f14"/>
              </a:cxn>
            </a:cxnLst>
            <a:rect l="l" t="t" r="r" b="b"/>
            <a:pathLst>
              <a:path w="1588" h="1912">
                <a:moveTo>
                  <a:pt x="f5" y="f5"/>
                </a:moveTo>
                <a:lnTo>
                  <a:pt x="f5" y="f7"/>
                </a:lnTo>
                <a:lnTo>
                  <a:pt x="f5" y="f8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6BBA27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naslova 2">
            <a:extLst>
              <a:ext uri="{FF2B5EF4-FFF2-40B4-BE49-F238E27FC236}">
                <a16:creationId xmlns:a16="http://schemas.microsoft.com/office/drawing/2014/main" id="{21B0EEE9-734D-785A-3EAB-F4FBD6A08D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91960"/>
            <a:ext cx="8229600" cy="13845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B0FB401-F130-C41B-2EE8-8C5CD105A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DB1D71-D7A4-41A0-9B39-B4E79ABC366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>
            <a:noAutofit/>
          </a:bodyPr>
          <a:lstStyle>
            <a:lvl1pPr lvl="0" rtl="0" hangingPunct="0">
              <a:buNone/>
              <a:tabLst/>
              <a:defRPr lang="hr-H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0ED609-325B-AE03-2A90-A863FB25BFD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hr-HR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4D641C85-6288-40F3-A38D-CD25627C2461}" type="slidenum">
              <a:t>‹#›</a:t>
            </a:fld>
            <a:endParaRPr lang="hr-HR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377E6F3-64F6-36BF-650D-A347E0C8B8D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>
            <a:noAutofit/>
          </a:bodyPr>
          <a:lstStyle>
            <a:lvl1pPr lvl="0" rtl="0" hangingPunct="0">
              <a:buNone/>
              <a:tabLst/>
              <a:defRPr lang="hr-H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hr-HR" sz="4400" b="0" i="0" u="none" strike="noStrike" kern="1200" cap="none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Tahoma" pitchFamily="34"/>
          <a:ea typeface="Microsoft YaHei" pitchFamily="2"/>
          <a:cs typeface="Ari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hr-HR" sz="3200" b="0" i="0" u="none" strike="noStrike" kern="1200" cap="none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Tahoma" pitchFamily="34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43C6F80-5166-71C2-5F81-8F9D9C0B7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naslova 2">
            <a:extLst>
              <a:ext uri="{FF2B5EF4-FFF2-40B4-BE49-F238E27FC236}">
                <a16:creationId xmlns:a16="http://schemas.microsoft.com/office/drawing/2014/main" id="{E5C66350-317A-B8D4-FA1B-87E90F83F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320" y="261000"/>
            <a:ext cx="4833360" cy="8708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F304BC5-1248-D4BD-D0DB-5153C9299C12}"/>
              </a:ext>
            </a:extLst>
          </p:cNvPr>
          <p:cNvSpPr txBox="1"/>
          <p:nvPr/>
        </p:nvSpPr>
        <p:spPr>
          <a:xfrm>
            <a:off x="457200" y="1654200"/>
            <a:ext cx="8229600" cy="459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367093C-8061-6570-D267-1E64B7F1AA1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443999"/>
            <a:ext cx="2130120" cy="276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hr-HR" sz="1400" kern="1200">
                <a:solidFill>
                  <a:srgbClr val="FFFFFF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5328613-17F0-4740-1497-91AF1EB984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6960" y="6443999"/>
            <a:ext cx="2898360" cy="276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hr-HR" sz="1400" kern="1200">
                <a:solidFill>
                  <a:srgbClr val="FFFFFF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0ECBF1-C8E7-D5BE-4E8E-2CB4B4B7F49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5960" y="6443999"/>
            <a:ext cx="2130120" cy="276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hr-HR" sz="1400" kern="1200">
                <a:solidFill>
                  <a:srgbClr val="FFFFFF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41C90CB-F0A9-4803-9348-6E646AD3DA6B}" type="slidenum">
              <a:t>‹#›</a:t>
            </a:fld>
            <a:endParaRPr lang="hr-HR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77F409A0-80BA-9A9A-AC64-1FE1DFE26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0">
        <a:tabLst/>
        <a:defRPr lang="hr-HR" sz="416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548"/>
        </a:spcAft>
        <a:tabLst/>
        <a:defRPr lang="hr-HR" sz="351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_0023">
            <a:extLst>
              <a:ext uri="{FF2B5EF4-FFF2-40B4-BE49-F238E27FC236}">
                <a16:creationId xmlns:a16="http://schemas.microsoft.com/office/drawing/2014/main" id="{E1735585-F41A-87F6-B1DA-0624694446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280" y="716040"/>
            <a:ext cx="5595840" cy="372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56F13A6D-DD61-F569-D12A-21577357D3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1996920"/>
            <a:ext cx="7772400" cy="1432080"/>
          </a:xfrm>
        </p:spPr>
        <p:txBody>
          <a:bodyPr wrap="square" lIns="91440" tIns="45720" rIns="91440" bIns="45720" anchor="b" anchorCtr="1">
            <a:noAutofit/>
          </a:bodyPr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OSNOVNA ŠKOLA</a:t>
            </a:r>
            <a:r>
              <a:rPr lang="hr-HR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“</a:t>
            </a:r>
            <a:r>
              <a:rPr lang="hr-HR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VALENTIN KLARIN “ PREKO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EFB0F2B-C6A1-EFA1-654B-FD346BBD21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1599" y="3886200"/>
            <a:ext cx="6400799" cy="1752479"/>
          </a:xfrm>
        </p:spPr>
        <p:txBody>
          <a:bodyPr wrap="square" lIns="91440" tIns="45720" rIns="91440" bIns="45720">
            <a:noAutofit/>
          </a:bodyPr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ŠKOLSKI  KURIKULUM</a:t>
            </a:r>
          </a:p>
          <a:p>
            <a:pPr lvl="0" algn="ctr" hangingPunct="1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ŠK.G. 2022. / 2023.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00CCEE-8BE2-B430-9BCD-93D1968396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 DOPUNSKA I DODATNA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3.1. </a:t>
            </a: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DOPUNSKA NASTAVA – RAZREDNA NASTAVA  HRVATSKI JEZIK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591853-AC1D-B579-0B30-6475670779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63760"/>
            <a:ext cx="8229600" cy="455616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razvijati sposobnost rješavanja matematičkih problema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razvijati mišljenje, logičko zaključivanje i povezivanje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podizanje stupnja usvojenosti tehnike čitanja i pisanja,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usvajanje pravopisnih i gramatičkih pravila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poboljšati  razumijevanja pročitanog teksta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poticati aktivno slušanje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poticati verbalno izražavanje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poticati samostalnost i točnost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razvijati i jačati osposobljenost za pravilno usmeno i pismeno jezično izražavanje misli, stavova, osjećaja i činjenica.-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razvijanje jezično komunikacijskih kompetencija.-  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usvajanje hrvatskog jezičnog standarda</a:t>
            </a:r>
          </a:p>
          <a:p>
            <a:pPr marL="342720" lvl="0" indent="-342720"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razvijanje aktivan  pristup a učenju i pozitivnog stava prema učenju</a:t>
            </a:r>
          </a:p>
          <a:p>
            <a:pPr lvl="0"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osposobljavanje učenika za primjenu stečenog znanja i vještina u različitim situacijama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9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Svladavanje poteškoća u usvajanju i primjeni pojmova i sadržaja kod kojih je primijećeno teže usvajanje i razumijevanje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 Individualna pomoć učenicima kod kojih je primijećeno posustajanje u praćenju redovite nastave hrvatskog jezika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 Individualna pomoć učenicima u nadoknađivanju propuštenih sadržaja ili sadržaja teže razumljivih, a potrebnih za redoviti nastavni proces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NOSITELJI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sve učiteljice razredne nastave od 1. do 4. razreda OŠ“ Valentin Klarin „ Preko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individualni i grupni rad s učenicima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objašnjavanje, demonstracija postupka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ponavljanje, uvježbavanje zadataka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zorni pristup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tijekom školske godine , 1 sat tjedno, 35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učenici u radu koriste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papir za fotokopiranje  , radni materijal,  računalne igrice , modeli, slagalice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opisno  i  brojčano praćenje učeničkog napredovanja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priznanje drugih za uspješnost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24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9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5" descr="Prikaži detalje">
            <a:extLst>
              <a:ext uri="{FF2B5EF4-FFF2-40B4-BE49-F238E27FC236}">
                <a16:creationId xmlns:a16="http://schemas.microsoft.com/office/drawing/2014/main" id="{92365F75-081F-B0C8-AE89-452F496E99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67640" y="47628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6D302-9C36-A8A4-ED7D-8D6D3E735C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3.1.1. DOPUNSKA NASTAVA – 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C3A382D-DE86-A31C-82C7-FE8192EE72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60" y="1484279"/>
            <a:ext cx="8229600" cy="4114800"/>
          </a:xfrm>
        </p:spPr>
        <p:txBody>
          <a:bodyPr wrap="square" lIns="91440" tIns="45720" rIns="91440" bIns="45720"/>
          <a:lstStyle/>
          <a:p>
            <a:pPr lvl="0">
              <a:spcBef>
                <a:spcPts val="298"/>
              </a:spcBef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postizanje veće razine uspjeha i samostalnosti u rješavanju matematičkih problema,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stjecanje znanja, vještina i kompetencija iz područja matematike.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 razvijanje aktivnog pristupa učenju i pozitivnog stava prema učenju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osposobljavanje učenika za primjenu stečenog znanja i vještina u različitim situacijama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pružiti mogućnost svladavanja teže usvojivih ili propuštenih sadržaja nastave matematike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olakšati praćenje nastave učenicima koji sporije usvajaju nastavne sadržaje.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  sve učiteljice razredne nastave od 1. do 4. razreda OŠ“ Valentin Klarin „ Preko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Individualni i grupni rad s učenicima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objašnjavanje, demonstracija postupka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ponavljanje, uvježbavanje zadataka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zorni pristup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tijekom školske godine , 1 sat tjedno, 35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učenici u radu koriste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papir za fotokopiranje  , radni materijal,  računalne igrice , modeli, slagalice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opisno  i  brojčano praćenje učeničkog napredovanja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priznanje drugih za uspješnost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_0" descr="Prikaži detalje">
            <a:extLst>
              <a:ext uri="{FF2B5EF4-FFF2-40B4-BE49-F238E27FC236}">
                <a16:creationId xmlns:a16="http://schemas.microsoft.com/office/drawing/2014/main" id="{26EB599A-8198-4E4C-38A6-CF6CF8AC7A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85599" y="3060000"/>
            <a:ext cx="914400" cy="771480"/>
          </a:xfrm>
          <a:prstGeom prst="rect">
            <a:avLst/>
          </a:prstGeom>
          <a:solidFill>
            <a:srgbClr val="00CCF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FDEF3-7FB0-21F4-19BD-2FC00BBAFA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3.2. DOPUNSKA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F1618A1-BC64-8C2B-4082-D32D3279BB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2005200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usvajanje gradiva predviđenih planom i programom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poticanje samostalnosti i točnosti u radu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omogućiti učenicima razumijevanje i usvajanje sadržaja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učiteljice matematike, Matea Vidov  – Panić   ( 5.  i 7 . r. ) , Marija Perin ( 6. i 8. r.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- nastava na daljinu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2 sata tjedno,  70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u radu koriste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materijali za rad ( zbirke zadataka, papir za fotokopiranje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 ( ankete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opisno i brojčano praćenje učeničkog napredovanja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</a:t>
            </a:r>
          </a:p>
          <a:p>
            <a:pPr marL="342720" lvl="0" indent="-342720" algn="just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56841F15-AFFE-FB74-A31F-95032F2DCE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45599" y="2505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73EEDD-3CB7-8CC0-70D4-E7C0380512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3.2.1. DOPUNSKA NASTAVA  - 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HRVATSKI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C1C3FC-5F56-9886-76DF-4DA5B64EBA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640" y="191627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pomagati u učenju i svladavanju nastavnih sadržaja hrvatskoga jezika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razvijati osjećaj za hrvatsku kulturnu baštinu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poboljšati temeljna znanja i vještine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pomagati učenicima u razvoju samopouzdanja, samopoštovanja i svijesti o vlastitim sposobnostima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osigurati sustavan način poučavanja učenika uskladu s njihovim sposobnostima i interesima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osigurati učenicima stjecanje temeljnih kompetencija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ovladavanje temeljnim znanjima kao preduvjetom uspješnosti nastavka školovanja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omogućavanje lakšeg svladavanja nastavnih sadržaja uz individualizirani pristup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ostvarivanje usmene i pismene komunikacije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osposobljavanje za samostalno čitanje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učitelji  hrvatskog jezika Linda Kolega-Babajko  ( 5. r. ) , Janja Galić ( 6 . i 8. r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individualni i grupni rad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demonstracija, objašnjavanje, uvježbavanje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tijekom školske godine , 1 sat tjedno, 35 sati godišnje ( po učitelju  i po razredu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potrošni materijal za posebne listiće i zadatke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vrednovanje sukladno pravilniku o ocjenjivanju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 ( ankete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C4FE6752-03E9-167C-7B9A-8C31AB68FC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20000" y="450864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CB98F-5678-1DFD-36C5-73E7F32C4B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00" y="259920"/>
            <a:ext cx="8675640" cy="13842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3.2.2. DOPUNSKA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ENGLESKI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8A7350-AA38-2BDD-7132-ECC6DCABE0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0" y="184463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pomoć slabijim učenicima u usvajanju znanja o kulturi anglofonskih zemalja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razvijanje vještina i sposobnosti u pisanom i usmenom izražaju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poticanje učenika na samostalan rad i točnost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ovladavanje temeljnim znanjima kao preduvjetom uspješnosti nastavka školovanja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učitelji engleskog jezika : Katarina Kraljev ( 6. i 8.  r. ) , Branimira Milin   ( 5. i 7. r.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 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VREMENIK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2 sata  tjedno, 70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potrošni materijal za posebne listiće i zadatke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učenici će u radu koristiti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opisno i brojčano praćenje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1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1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75"/>
              </a:spcBef>
            </a:pPr>
            <a:endParaRPr lang="hr-HR" sz="11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FB62C2C7-0990-568E-7DFF-8AEE504D46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720" y="46530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56CC91-4E26-4CAD-3D71-275AF0531D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3.3. DODATNA NASTAVA  - RAZREDNA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674144-FF4D-BC25-0E7E-1279FF5D73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proširivanje znanja i vještina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logičkog mišljenja i zaključivanja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interesa za matematičke sadržaje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primjena matematike  u različitim situacijama i kontekstima    – rješavanje problema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individualni rad s učenicima koji  su nadareni za matematičko područje i žele znati više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sudjelovanje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sve učiteljice razredne nastave od 1. do 4. razreda OŠ „ Valentin Klarin „ Preko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 , 1 sat tjedno,  35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će koristiti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potrošni materija za posebne listiće i zadatke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ClipArt">
            <a:extLst>
              <a:ext uri="{FF2B5EF4-FFF2-40B4-BE49-F238E27FC236}">
                <a16:creationId xmlns:a16="http://schemas.microsoft.com/office/drawing/2014/main" id="{14D71353-3056-46B1-7529-C8F884815F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85079" y="33336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04A7EE-8FAA-580D-9A52-116EA0971C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just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3.3.1. DODATNA NASTAVA ( RAZREDNA NASTAVA )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 ENGLESKI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EFBA91-86D0-A919-8959-904D14866D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200" y="1773360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osvijestiti potrebu tolerantnog i empatičnog ophođenja u kontaktima s osobama iz drugih kultura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njegovati pozitivan  stav prema humanističkim vrijednostima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razvijati kompetencije  za cjeloživotno obrazovanje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nadograđivanje znanja engleskog jezika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učitelj engleskog jezika :  Ana Brižić Marcelić ( 4.r.-Kukljica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slušanje, govorenje, čitanje, pisanje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međukulturno djelovanje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objašnjavanje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1 sat tjedno, 35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potrošni materijal ( hamer- papir, foto-kopije, ukrasni papir 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didaktička sredstva i pomagala na engleskom jeziku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, evaluacijski listići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1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871A3-CF06-57C0-A30C-174A194928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3.4. DODATNA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MATEMATIKA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CDCB22-75D5-0C31-9DB5-5382CFD3E3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razvoj sposobnost rješavanja složenih matematičkih zadataka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razvoj logičkog mišljenja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primjena matematike na životne situacije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proširivanje nastavnih sadržaja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sudjelovanje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NOSITELJI:6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učiteljica matematike, Marija Perin   ( 6. r. i  8. r. ) i  Matea Vidov  Panić  (5.  i 7. r.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-  </a:t>
            </a: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 - 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 -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-   tijekom školske godine, 2 sata tjedno, ukupno 70 sati godišnje;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u radu koriste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materijali za rad ( zbirke zadataka, papir za fotokopiranje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rezultati s natjecanja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49"/>
              </a:spcBef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5A60C0EA-1606-F07C-8B89-A855106F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3999" y="393372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8364E-EDAD-A56F-2ADE-611D072A0B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3.4.1.  DODATNA NASTAVA –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HRVATSKI 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12E355-B24D-B73E-E587-57816C50F5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razvijati interes za usvajanjem i primjenom  gramatičkih sadržaja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razvoj sposobnosti logičkog mišljenja i povezivanja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-razvijati jezikoslovnu svijest radi primjene stečenih znanja -razvijati lingvističku svijest i potrebu za znanjem o jeziku radi stjecanja komunikacijskih vještina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osvijestiti potrebu usvajanja pravopisne norme radi uporabe u pisanju i čitanju -razvijati i njegovati kulturu riječi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proširivanje nastavnih sadržaja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Sudjelovanje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Janja Galić ( 8.r.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</a:t>
            </a: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1 sat tjedno, ukupno 35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će koristiti vlastiti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potrošni materijal za posebne listiće i zadatke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: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priznavanje drugih za uspješnost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49"/>
              </a:spcBef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6A01A09E-B2B6-952D-CC63-E31EE63224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24719" y="54450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3B5451-1F5D-0DFB-1DDE-CF4B863FDD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3.4.2.  DODATNA NASTAVA  - PREDMETNA NASTAVA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ENGLESKI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882E5D-C1CC-0A23-3C46-E8955342D1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640" y="1676519"/>
            <a:ext cx="8064360" cy="45720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osvijestiti potrebu tolerantnog i empatičnog ophođenja u kontaktima s osobama iz drugih kultura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njegovati pozitivan  stav prema humanističkim vrijednostima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razvijati kompetencije  za cjeloživotno obrazovanje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nadograđivanje znanja engleskog jezika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sudjelovanje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 engleskog jezika :  Katarina Kraljev   (8. r. ) , Branimira Milin  ( 7r.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- 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-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1 sat tjedno, 35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potrošni materijal ( hamer- papir, foto-kopije, ukrasni papir 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didaktička sredstva i pomagala na engleskom jeziku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2D614C27-BB5B-C242-E86D-6B14B473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8000" y="306863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8BC2B-85B5-E013-4884-694CD6BCA7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4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Zakon o odgoju i obrazovanju u osnovnoj i srednjoj školi </a:t>
            </a:r>
            <a:br>
              <a:rPr lang="hr-HR" sz="4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endParaRPr lang="hr-HR" sz="4000">
              <a:solidFill>
                <a:srgbClr val="FF99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2D98F7-2ED3-F429-38A8-D2A1D53F14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Školski kurikulum i godišnji plan i program rada školske ustanove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Čl.28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(1 ) Škola radi na temelju školskog kurikuluma i godišnjeg plana i programa rada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(2) Školski kurikulum utvrđuje dugoročni i kratkoročni plan i program rada škole s izvannastavnim i izvanškolskim aktivnostima, a donosi se na temelju nastavnog plana i programa.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(3) Školski kurikulum određuje nastavni plan i program izbornih predmeta, izvannastavne i izvanškolske aktivnosti i druge odgojno-obrazovne aktivnosti, programe i projekte prema smjernicama  hrvatskog nacionalnog obrazovnog standarda.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(4) Školskim kurikulumom se utvrđuje: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aktivnost, program i/ili projekt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 aktivnosti, programa i / ili projekta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 aktivnosti programa i / ili projekta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 aktivnosti, programa i / ili projekta i njihova odgovornost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načini realizacije aktivnosti, program i / ili projekta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 aktivnosti, programa i / ili projekta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detaljan troškovnik aktivnosti, program i / ili projekta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vrednovanja i način korištenja rezultata vrednovanja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(5) Školski kurikulum donosi školski odbor do 15. rujna tekuće školske godine na prijedlog učiteljskog , odnosno nastavničkog vijeća .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(6) Školski kurikulum mora biti dostupan svakom roditelju  i učeniku u pisanom obliku.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(7) Smatra se da je školski kurikulum dostupan svakom roditelju i učeniku ako je objavljen na mrežnim stranicama škole.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8D6DDE-94A1-2FBC-2323-9D0678F312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3.4.3. DODATNA NASTAVA  - PREDMETNA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POVIJEST – MLADI POVJESNIČARI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B140BBF-F1F1-C556-6460-4D5FD4B96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proširivanje znanja iz povijesti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razvijanje kritičkog  i uzročno-posljedičnog načina razmišljanja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sudjelovanje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razvijanje suradničkog načina rada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poticanje interesa za povijesne sadržaje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 učitelj povijesti Ivo Visković , učenici od 5. do 8. razreda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-  </a:t>
            </a: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    -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    -  uvježbavanje </a:t>
            </a: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-  tijekom školske godine 1 sat tjedno, ukupno 35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- potrošni materijal ( papir, tinta za pisač…)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-  samovrednovanje i vrednovanje učenika i roditelja ( upitnici )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-  priznavanje drugih za uspješnost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-  rezultati s natjecanja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marL="342720" lvl="0" indent="-342720" algn="just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5" descr="Slikovni rezultat za povijest">
            <a:extLst>
              <a:ext uri="{FF2B5EF4-FFF2-40B4-BE49-F238E27FC236}">
                <a16:creationId xmlns:a16="http://schemas.microsoft.com/office/drawing/2014/main" id="{374CE6E8-9B1C-AEB3-958B-4814FB4833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8000" y="2349360"/>
            <a:ext cx="1238400" cy="93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92B37-EA73-7399-9741-B856CB0AB0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3.4.4.  DODATNA NASTAVA – GEOGRAFIJA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71E1C5-2E23-98BE-B3A2-710267F7BE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proširivanje znanja izvan programskih sadržaja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razvijanje logičkog razmišljanja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razvijanje interdisciplinarnog  pristupa u učenju sadržaja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sudjelovanje na natjecanjima na općinskoj, županijskoj i državnoj razini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nastavnik geografije Tomislav Marinović i učenici od 5. do 8. razreda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-   </a:t>
            </a: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individualni i grupni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  -   demonstracija, objašnjavanje postupaka rješavanja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75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100">
                <a:effectLst>
                  <a:outerShdw dist="17961" dir="2700000">
                    <a:scrgbClr r="0" g="0" b="0"/>
                  </a:outerShdw>
                </a:effectLst>
              </a:rPr>
              <a:t>   -   uvježbavanje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dva sata tjedno, ukupno 70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troškove će snositi škola i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priznaje drugih za uspješnost u radu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osobno zadovoljstvo učenika, učitelja i roditelja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samovrednovanje i vrednovanje učenika i učitelja ( upitnici , evaluacijski listići )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rezultati s natjecanja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hangingPunct="1">
              <a:lnSpc>
                <a:spcPct val="80000"/>
              </a:lnSpc>
              <a:spcBef>
                <a:spcPts val="298"/>
              </a:spcBef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9" descr="Slikovni rezultat za geografija">
            <a:extLst>
              <a:ext uri="{FF2B5EF4-FFF2-40B4-BE49-F238E27FC236}">
                <a16:creationId xmlns:a16="http://schemas.microsoft.com/office/drawing/2014/main" id="{D46242CA-D703-C96F-669E-6EF2E5C3A3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2360" y="2565360"/>
            <a:ext cx="2641320" cy="217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2885C-2049-6708-3925-AE48E04392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 IZVANNASTAVNE AKTIVNOSTI ( INA )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4.1. GLAZBENO – RITMIČKA  SKUPINA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( 1. – 4. r.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7BF8B5-4B8A-86F8-143F-543C6B3646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obogaćivanje dječjih spoznaja o glazbi , te razvoj glazbenih potencijala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razvoj  osjećaja za melodiju, ritam, takt, te plesne korake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poticanje stvaralaštva i kreativnosti kroz otvorenost za ples i scenski pokret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kreativnim radom rasteretiti učenike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prezentirati aktivnosti na prigodnim svečanostima u školi i izvan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učiteljica razredne nastave – Anka Šušak (PO Kukljica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-  uvježbavanje  koreografije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-  slušanje glazbe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tijekom školske godine – 1 sat tjedno, ukupno 35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uz pomoć roditelja pripremiti odjevne predmete za nastup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sredstva za kupnju materijala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na svečanostima i priredbama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analiza rada na kraju školske godine  na temelju rezultata samovrednovanja i vrednovanja u cilju podizanja kvalitete rada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MP900449099[1]">
            <a:extLst>
              <a:ext uri="{FF2B5EF4-FFF2-40B4-BE49-F238E27FC236}">
                <a16:creationId xmlns:a16="http://schemas.microsoft.com/office/drawing/2014/main" id="{8A49AD4E-029C-D48C-B7E2-2C9DF2D4A1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36000" y="1628639"/>
            <a:ext cx="1479240" cy="151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B96F3-D94E-9248-0B57-35EE7FAC99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1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4.2.      DRAMSKO – RECITATORSKA  SKUPINA (4. r. Kali  )</a:t>
            </a:r>
            <a:r>
              <a:rPr lang="hr-HR" sz="2800"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4C4781-EB47-FBEA-B10E-12ADAB9BE5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svladavanje vještine lijepog, izražajnog i točnog izgovora riječi, čitanja;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razumijevanje pročitanog teksta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uočavanje snage i ljepote poetske riječi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osjećaja za glumu i izražajno recitiranje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poticanje kreativnosti , dječje mašte i volje za učenjem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oslobađanje straha od javnog nastupa; razvoj samopouzdanja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razvijati kulturu ponašanja, njegovati dijalektni govor i običaje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prezentirati aktivnosti na prigodnim svečanostima u školi i izvan 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upoznavanje s pjesničkim i dramskim stvaralaštvom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 AKTIVNOSTI: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učiteljica razredne nastave –  Anamarija Sorić -4. razred Kali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radi se na:  - obradi teksta ( čitanje, razumijevanje, dramatizacija,   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izmišljanje novog , drugačijeg završetka, ilustracija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- obradi pjesme ( čitanje, crtanje pjesničkih slika , pjevanje –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pjesme u rimi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- dramatizacija tekstova , recitiranje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1 sat tjedno, 35 sati godišnje ( po učitelju 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–  upitnici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na svečanostima, priredbama i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poticaj u kontinuiranom radu tijekom nastavnog procesa. Povećanje kvalitete rada.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4B1852C3-DC06-FFF8-3BCD-69FFA3B0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3999" y="270828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39C2E-96F5-70D8-83CB-801AB72CA2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4.3.   KREATIVNA  RADIONICA   – IGRAONICA ( 1. – 4 r.)   </a:t>
            </a:r>
            <a:r>
              <a:rPr lang="hr-HR" sz="2800">
                <a:effectLst>
                  <a:outerShdw dist="17961" dir="2700000">
                    <a:scrgbClr r="0" g="0" b="0"/>
                  </a:outerShdw>
                </a:effectLst>
              </a:rPr>
              <a:t>           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DE63F63-AD2B-95A6-CFFB-04C5A57E80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upoznavanje, učenje i usvajanje našeg kulturološkog i civilizacijskog nasljeđa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poticanje kreativnosti , maštovitosti, pozitivnih emotivnih i estetskih doživljaja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razvijanje samopouzdanja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igrom, zabavom, veseljem, smijehom zabaviti sebe i prijatelje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stečenim znanjima i vještinama pridonositi estetskom uređenje škole i okoliša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izgrađivati samopouzdanje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učiteljice razredne nastave -   Margareta Jurina 1. razred Preko ; Ljiljana Juravić 2.r. Preko Melani Tomić 3. razred  Preko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Sofija Kralj ,Lorena  Tomić  PO Ugljan 1. – 4. razred ; Ankica Grbas, Meri Telac PO Lukoran 1. – 4 . Razred , Neri Rakvin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crtanje, slikanje , oblikovanje, modeliranje ,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uređenje panoa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igranje igara, igrokaza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tijekom školske godine 1 sat tjedno, 35 sati godišnje ( po učitelju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u radu koriste vlastiti likovni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dio sredstava osigurat će škola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zadovoljstvo učenika zbog proširivanja likovnih , glazbenih, motoričkih  sposobnosti , te sudjelovanja oplemenjivanju unutrašnjih i vanjskih prostora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prezentacija rada na priredbama i u prostorima škole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F7D29D-8A66-E12D-8EBD-A79F24A9DC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4.4. SPORTSKA  IGRAONICA 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EFD5D7-D832-39CF-B3CA-4CE2BD5B60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0000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usvajanje i usavršavanje kinezioloških motoričkih vještina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razvoj pozitivnog odnosa prema radu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usvajanje i primjena pravila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zadovoljavanje potrebe za kretanjem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formiranje motoričkih znanja i optimalan razvoj osobina  i sposonosti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učiteljica Danijela Mandić – 2. i 4. razred Sutomiščica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igre i drugi oblici motoričkih aktivnosti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tijekom školske godine  , 1 sat tjedno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sredstva potrebna za realizaciju osigurat će škola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samovrednovanje i 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osobno zadovoljstvo učenika, roditelja i učitelja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Poticaj u kontinuiranom radu tijekom nastavnog procesa. Povećanje kvalitete rada.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1C1CD-16C7-83F2-A5F8-5F9A385520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4.6.  MALI E-TWINERI  (2.r. PŠ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418A53-4993-C617-F29B-4848906892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obogaćivanje dječjih spoznaja o e-twinning-u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razvijanje informatičke pismenosti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sigurno i odgovorno korištenje tehnologijom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obučavanje za osnovnu primjenu uređaja i programa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NAMJERA: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proširivanja znanja i vještina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kreativnim radom rasteretiti učenike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prezentiranje aktivnosti na e-twinning portalu, stranicama škole, face-book grupi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upoznavanje drugih učenika i njihovog rada u našoj državi  i van granica naše države  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NOSITELJI AKTIVNOSTI: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učiteljica Ana-Marija hatadi Ostojić i učenici 2 r. PŠ Kali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u tijeku šk.g. 2022./2023.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samovrednovanje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vrednovanje partnera u projektu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 fotografije i članak za web stranicu škole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0BFBDF-31BD-5E1D-19CC-93EF456CB5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4.7. MALI ISTRAŽIVAČI- PO POLJANA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C29064-49DC-6972-E85C-8753F60AFA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00" y="1620000"/>
            <a:ext cx="8100000" cy="41400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poticanje zanimanja učenika za</a:t>
            </a:r>
          </a:p>
          <a:p>
            <a:pPr lvl="0"/>
            <a:r>
              <a:rPr lang="hr-HR" sz="1200">
                <a:latin typeface="Times New Roman" pitchFamily="18"/>
              </a:rPr>
              <a:t>   znanost</a:t>
            </a:r>
          </a:p>
          <a:p>
            <a:pPr lvl="0"/>
            <a:r>
              <a:rPr lang="hr-HR" sz="1200">
                <a:latin typeface="Times New Roman" pitchFamily="18"/>
              </a:rPr>
              <a:t>-   razvijanje suradničkog učenja</a:t>
            </a:r>
          </a:p>
          <a:p>
            <a:pPr lvl="0"/>
            <a:r>
              <a:rPr lang="hr-HR" sz="1200">
                <a:latin typeface="Times New Roman" pitchFamily="18"/>
              </a:rPr>
              <a:t>-   razvijanje prezentacijskih vještina</a:t>
            </a:r>
          </a:p>
          <a:p>
            <a:pPr lvl="0"/>
            <a:r>
              <a:rPr lang="hr-HR" sz="1200">
                <a:latin typeface="Times New Roman" pitchFamily="18"/>
              </a:rPr>
              <a:t> -  razvoj logičkog razmišljanja,</a:t>
            </a:r>
          </a:p>
          <a:p>
            <a:pPr lvl="0"/>
            <a:r>
              <a:rPr lang="hr-HR" sz="1200">
                <a:latin typeface="Times New Roman" pitchFamily="18"/>
              </a:rPr>
              <a:t>     kritičkog mišljenja, povezivanja i zaključivanja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suradnja Gimnazije Franje Petrića  i  PGŠ Zadar sa OŠ Valentin Klarin</a:t>
            </a:r>
          </a:p>
          <a:p>
            <a:pPr lvl="0"/>
            <a:r>
              <a:rPr lang="hr-HR" sz="1200">
                <a:latin typeface="Times New Roman" pitchFamily="18"/>
              </a:rPr>
              <a:t>    Preko ( područna škola u Poljani ) , OŠ Vladimira Nazora Neviđane</a:t>
            </a:r>
          </a:p>
          <a:p>
            <a:pPr lvl="0"/>
            <a:r>
              <a:rPr lang="hr-HR" sz="1200">
                <a:latin typeface="Times New Roman" pitchFamily="18"/>
              </a:rPr>
              <a:t> -  upoznavanje učenika nižih razred sa  znanstvenim disciplinama  kroz izvođenje pokusa</a:t>
            </a:r>
          </a:p>
          <a:p>
            <a:pPr lvl="0"/>
            <a:r>
              <a:rPr lang="hr-HR" sz="1200">
                <a:latin typeface="Times New Roman" pitchFamily="18"/>
              </a:rPr>
              <a:t>-   promatranje prirode i promjena u prirodi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 Milena Ćurko, učiteljica 1.i 3r. Poljana ,  profesori prirodne grupe predmeta</a:t>
            </a:r>
          </a:p>
          <a:p>
            <a:pPr lvl="0"/>
            <a:r>
              <a:rPr lang="hr-HR" sz="1200">
                <a:latin typeface="Times New Roman" pitchFamily="18"/>
              </a:rPr>
              <a:t>VREMENIK:</a:t>
            </a:r>
          </a:p>
          <a:p>
            <a:pPr lvl="0"/>
            <a:r>
              <a:rPr lang="hr-HR" sz="1200">
                <a:latin typeface="Times New Roman" pitchFamily="18"/>
              </a:rPr>
              <a:t>-  u tijeku šk.g. 2022./2023.</a:t>
            </a:r>
          </a:p>
          <a:p>
            <a:pPr lvl="0"/>
            <a:r>
              <a:rPr lang="hr-HR" sz="12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200">
                <a:latin typeface="Times New Roman" pitchFamily="18"/>
              </a:rPr>
              <a:t>- nastavnice će sa izabranim učenicima iz svojih škola 1 put u polugodištu posjetiti izabrane osnovne škole.</a:t>
            </a:r>
          </a:p>
          <a:p>
            <a:pPr lvl="0"/>
            <a:r>
              <a:rPr lang="hr-HR" sz="1200">
                <a:latin typeface="Times New Roman" pitchFamily="18"/>
              </a:rPr>
              <a:t>- učenici izabranih škola će samostalno izvoditi pokuse iz različitih područja, dok će im srednjoškolci biti mentori.</a:t>
            </a:r>
          </a:p>
          <a:p>
            <a:pPr lvl="0"/>
            <a:r>
              <a:rPr lang="hr-HR" sz="1200">
                <a:latin typeface="Times New Roman" pitchFamily="18"/>
              </a:rPr>
              <a:t>- trajanje radionice: 2-3 školska sata.</a:t>
            </a:r>
          </a:p>
          <a:p>
            <a:pPr lvl="0"/>
            <a:r>
              <a:rPr lang="hr-HR" sz="1200">
                <a:latin typeface="Times New Roman" pitchFamily="18"/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latin typeface="Times New Roman" pitchFamily="18"/>
              </a:rPr>
              <a:t>        -  samovrednovanje i vrednovanje ( evaluacijski listići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latin typeface="Times New Roman" pitchFamily="18"/>
              </a:rPr>
              <a:t>        -  analiza rada radi podizanja kvalitete rada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</a:t>
            </a: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r>
              <a:rPr lang="hr-HR" sz="1200">
                <a:latin typeface="Times New Roman" pitchFamily="18"/>
              </a:rPr>
              <a:t>  </a:t>
            </a: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r>
              <a:rPr lang="hr-HR" sz="1200">
                <a:latin typeface="Times New Roman" pitchFamily="18"/>
              </a:rPr>
              <a:t>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51FE5C-407C-04BD-C38C-D090424E86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b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4.8</a:t>
            </a:r>
            <a:r>
              <a:rPr lang="hr-HR" sz="1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.            PJEVAČKI ZBOR (  5. – 8. r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4B8101F-C3B8-2D6D-E5A4-615F670B5E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svladavanje pjevanja kao vještine glazbenog izražavanja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točno i sigurno usvajanje tekstova i melodije različitih pjesama ( s naglaskom na izvorne pjesme otočkog kraja) , te njihovo izvođenje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buditi i razvijati reproduktivne i stvaralačke sklonosti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javnim nastupima privikavati se na  sudjelovanje u manifestacijama kulturnog života škole i sredine u kojoj žive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će uvježbavanjem različitih pjesama sudjelovati u kulturnim manifestacijama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prof.  glazbene kulture  Adrijana Maretić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učenici će raditi na temama   – Božić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-  Valentinovo 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         - prigodne kulturne manifestacije i smotre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         - Dan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     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njega i obrazovanje glasa ( disanje, postava glasa, dikcija, intonacija, osjećaj ritma, tempo, dinamika, umjetnička izražajnost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 – 1 sat tjedno, ukupno 35 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uz pomoć roditelja pripremiti odjevne predmete za svaki nastup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zadovoljstvo učenika zbog proširivanja glazbenih spoznaja i sposobnosti i sudjelovanja na javnim nastupima ( samovrednovanje i vrednovanje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na svečanostima i priredbama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analiza rada na kraju školske godine  na temelju rezultata samovrednovanja i vrednovanja u cilju podizanja kvalitete rada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04163FF8-65CB-255A-7E8F-9BAAF61DF1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56720" y="26028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9D9746-BA7E-975D-68DD-BC59E209D6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4.9. ESTETSKO UREĐENJE ŠKOLE ( 5. – 8. r.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C2D3A1-B525-C3A4-4044-E82971AB26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poticati razumijevanje vizualno-likovnog jezika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razvijati vještine potrebne za likovno oblikovanje i tehničko likovno izražavanje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razvijati pozitivni  i odgovorni  stav za prostor oko sebe ( školski prostor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razvijati osjećaj za estetiku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uređivanje panoa u prostorima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ukrašavanje prostora škole za prigodne namjene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učitelj likovne kulture Boris Cikač  i učenici od 5. do 8. razreda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crtanje, slikanje, modeliranje, dizajniranje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uređenje panoa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sudjelovanje u postavljanju izložbi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 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tijekom školske godine , 2 sata tjedno, ukupno 70 sati godišnje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 :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učenici u radu koriste vlastiti likovni pribor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dio sredstava osigurat će škola ( hamer papir, ljepila, flomasteri, kolaž papir )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-  samovrednovanje i vrednovanje od strane učenika i roditelja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priznavanje drugih za uspješnost na svečanostima i priredbama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analiza rada na kraju školske godine  na temelju rezultata samovrednovanja i vrednovanja u cilju podizanja kvalitete rada</a:t>
            </a:r>
          </a:p>
          <a:p>
            <a:pPr marL="342720" lvl="0" indent="-342720" algn="just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010F06AA-17A7-388F-7C47-DD65F31FA1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16720" y="2997360"/>
            <a:ext cx="888840" cy="88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70642E-A12F-1211-E0CE-C329D1927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KAZALO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B252D2-D9EE-8611-A852-659C2C8512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2000">
                <a:effectLst>
                  <a:outerShdw dist="17961" dir="2700000">
                    <a:scrgbClr r="0" g="0" b="0"/>
                  </a:outerShdw>
                </a:effectLst>
              </a:rPr>
              <a:t>     </a:t>
            </a: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1.  UVOD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2. IZBORNA NASTAVA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2.1. VJERONAUČNA OLIMPIJADA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  DOPUNSKA I DODATNA NASTAVA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3.1. RAZREDNA NASTAVA – DOPUNSKA IZ  HRVATSKOG JEZIKA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3.1.1. RAZREDNA NASTAVA – DOPUNSKA IZ MATEMATIKE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3.2. PREDMETNA NASTAVA – DOPUNSKA  IZ MATEMATIKE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3.2.1. PREDMETNA NASTAVA – DOPUNSKA IZ HRVATSKOG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3.2.2. PREDMETNA NASTAVA – DOPUNSKA IZ ENGLESKOG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3.3.  RAZREDNA NASTAVA – DODATNA IZ MATEMATIKE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3.3.1. RAZREDNA NASTAVA – DODATNA IZ ENGLESKOG JEZIKA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3.4.   PREDMETNA  NASTAVA – DODATNA IZ MATEMATIKE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3.4.1. .PREDMETNA NASTAVA – DODATNA IZ HRVATSKOG JEZIKA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3.4.2. .PREDMETNA NASTAVA – DODATNA IZ ENGLESKOG JEZIKA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3.4.3.  PREDMETNA NASTAVA – DODATNA IZ POVIJESTI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3.4.4. .PREDMETNA NASTAVA – DODATNA IZ GEOGRAFIJE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  IZVANNASTAVNE AKTIVNOSTI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4.1. GLAZBENO-RITMIČKA SKUPINA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4.2. DRAMSKO-RECITATORSKA SKUPINA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4.3. KREATIVNA RADIONICA; IGRAONICA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4.4  LIKOVNA RADIONICA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4.5. IGRAONICA ( 1. – 4. r. )  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4.6.  MALI e-TWINNERI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4.7. MALI ISTRAŽIVAČI ( PO POLJANA )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4.8. PJEVAČKI ZBOR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4.9. ESTETSKO UREĐENJE ŠKOLE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4.10. MLADI MASLINARI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4.11.  MALI IZVIĐAČI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D12C0-BA3F-0AF6-83B6-3F7302C1A3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4.10. MLADI MASLINARI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( 5. – 8. r.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7BCD33-C1B4-0EC5-8EDD-724ED773D4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svijestiti važnost povratka prirodi i njegovanja autohtonih vrsta maslina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poticati razvoj poduzetništva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poticati stvaranje odgovornosti , iskustvenog učenja, reda i discipline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poticati  tjelesni i psihomotorni razvoj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stjecanje agronomskih znanja na području maslinarstva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uljepšavanje  okoliša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stečena znanja i vještine primijeniti u svakodnevnom životu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rad na osobnom rastu i razvoju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učitelj Ivo Visković i učenici od 5. do 8. razreda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obrada tla, , rezidba, zaštita , berba maslina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suradnja s voditeljima Učeničke zadruge oko cjelokupnog estetskog izgleda okoliša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  tijeku školske godine 1 sat tjedno, ukupno 35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samovrednovanje i vrednovanje od strane učenika i roditelja –  upitnici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analiza rada na kraju školske godine  na temelju rezultata samovrednovanja i vrednovanja u cilju podizanja kvalitete rada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5" descr="Slikovni rezultat za stablo masline">
            <a:extLst>
              <a:ext uri="{FF2B5EF4-FFF2-40B4-BE49-F238E27FC236}">
                <a16:creationId xmlns:a16="http://schemas.microsoft.com/office/drawing/2014/main" id="{4D8BC745-F11D-48B9-C321-2AB3F3DF76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27640" y="1341360"/>
            <a:ext cx="2629080" cy="174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9622F5-6D2A-7E1C-66BE-AB6E0F8381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4.11.  MLADI IZVIĐAČI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52E757-7C64-D197-D9FE-5ABB9617A8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upoznavanje učenika s prirodom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upoznavanje učenika s osnovama planinarstva ( kretanje, prehrana, alpinizam, speleologija, prva pomoć )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zajedništva i prijateljstva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uočavanje povezanosti čovjeka i prirode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svijesti o očuvanju okoliša</a:t>
            </a:r>
          </a:p>
          <a:p>
            <a:pPr lvl="0" hangingPunct="1">
              <a:lnSpc>
                <a:spcPct val="9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primjena znanja iz povijesti, geografije i vjeronauka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NOSITELJ:  Ivana Zrilić, vjeroučiteljica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9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Jednodnevni i poludnevni izleti: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Rujan 2022. – NP Paklenica  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Listopad 2022. – Benediktinski samostan Čokovac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Prosinac 2022. – Zadar – klizanje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Veljača 2023. – Mihovil ,Preko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Ožujak 2023. Epona, konjički klub Zadar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Travanj – Preko – Kukljica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Svibanj 2023. Biciklijada , Kali – Preko- Lukoran – Kali  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troškove snose roditelji  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samovrednovanje i vrednovanje od strane učenika i roditelja ( upitnici )</a:t>
            </a:r>
          </a:p>
        </p:txBody>
      </p:sp>
      <p:sp>
        <p:nvSpPr>
          <p:cNvPr id="4" name="AutoShape 5_0" descr="Slikovni rezultat za izviđači">
            <a:extLst>
              <a:ext uri="{FF2B5EF4-FFF2-40B4-BE49-F238E27FC236}">
                <a16:creationId xmlns:a16="http://schemas.microsoft.com/office/drawing/2014/main" id="{338213C4-3BD6-65A8-0CD9-DD3025970F03}"/>
              </a:ext>
            </a:extLst>
          </p:cNvPr>
          <p:cNvSpPr/>
          <p:nvPr/>
        </p:nvSpPr>
        <p:spPr>
          <a:xfrm>
            <a:off x="155520" y="46080"/>
            <a:ext cx="30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rm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5" name="AutoShape 7_1" descr="Slikovni rezultat za izviđači">
            <a:extLst>
              <a:ext uri="{FF2B5EF4-FFF2-40B4-BE49-F238E27FC236}">
                <a16:creationId xmlns:a16="http://schemas.microsoft.com/office/drawing/2014/main" id="{A914F6F5-8FED-704A-1B3B-17155F6F2B71}"/>
              </a:ext>
            </a:extLst>
          </p:cNvPr>
          <p:cNvSpPr/>
          <p:nvPr/>
        </p:nvSpPr>
        <p:spPr>
          <a:xfrm>
            <a:off x="155520" y="46080"/>
            <a:ext cx="30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rm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AutoShape 9_1" descr="Slikovni rezultat za izviđači">
            <a:extLst>
              <a:ext uri="{FF2B5EF4-FFF2-40B4-BE49-F238E27FC236}">
                <a16:creationId xmlns:a16="http://schemas.microsoft.com/office/drawing/2014/main" id="{B30173AB-8285-43F9-01B6-A67A9504225E}"/>
              </a:ext>
            </a:extLst>
          </p:cNvPr>
          <p:cNvSpPr/>
          <p:nvPr/>
        </p:nvSpPr>
        <p:spPr>
          <a:xfrm>
            <a:off x="4419720" y="327672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rm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pic>
        <p:nvPicPr>
          <p:cNvPr id="7" name="Picture 11_1" descr="Slikovni rezultat za izviđači">
            <a:extLst>
              <a:ext uri="{FF2B5EF4-FFF2-40B4-BE49-F238E27FC236}">
                <a16:creationId xmlns:a16="http://schemas.microsoft.com/office/drawing/2014/main" id="{9A6A2C51-2D82-E79C-2047-DAA22D7A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43640" y="4292640"/>
            <a:ext cx="2438280" cy="148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3BD71-89AE-3624-91CC-4BE3195725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5.           ŠPORTSKO  PODRUČJE               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5.1. .ŠKOLSKO ŠPORTSKO DRUŠTVO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( 5. – 8. r.)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EE5F3A-3765-40C1-3136-F209E0FA37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učenicima koji pokazuju interes , te imaju izražene motoričke predispozicije za sportske aktivnosti omogućiti usvajanje motoričkih i teorijskih znanja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poticanje zdravog načina korištenja slobodnog vremena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sportskog duha , korektnog ponašanja , međusobne komunikacije i suradnje, te poštivanje pravila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razvijati nenasilne oblike ponašanja kod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organizirano bavljenje sportom kroz sustav treninga i natjecanja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dugoročno uigravanje homogene ekipe za natjecanja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predstavljanje škole i sudjelovanje na svim natjecanjima unutar i izvan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sudjelovanje u organiziranju i provedbi svih sportskih aktivnosti u školi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prof.  tjelesne i zdravstvene kulture – Vesna Sorić Šoša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s obzirom na plan i program rada učenici će sudjelovati u: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međurazrednim natjecanjima ( košarka, rukomet, nogomet, odbojka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- županijskoj  košarkaškoj ligi OŠ u Zadru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2 sata tjedno, ukupno 70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potrebna sredstva za nabavku sportske opreme koja se odnosi na lopte, sportske dresove , te troškove prijevoza i prehrane učenika kod natjecanja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Praćenje individualnog napretka i razine usvojenosti znanja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ostvarivanje plasmana i dobivanje nagrada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analiza rada na kraju školske godine  na temelju rezultata samovrednovanja i vrednovanja u cilju podizanja kvalitete rada</a:t>
            </a:r>
          </a:p>
        </p:txBody>
      </p:sp>
      <p:pic>
        <p:nvPicPr>
          <p:cNvPr id="4" name="Picture 4" descr="ClipArt">
            <a:extLst>
              <a:ext uri="{FF2B5EF4-FFF2-40B4-BE49-F238E27FC236}">
                <a16:creationId xmlns:a16="http://schemas.microsoft.com/office/drawing/2014/main" id="{3A379450-6674-1884-3065-1251A86C87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108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3E8DE-D54A-7DFC-0960-275CAE787B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 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6.1. PRVI RAZRED 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709D1C-ABFD-C8A3-CC3E-83A73E3FBA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učenje otkrivanjem u neposrednoj životnoj stvarnosti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-   usvajanje pravila pristojnog ponašanja izvan učionice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poticanje aktivne suradnje s roditeljima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povezivanje sadržaja različitih nastavnih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uočavanje povezanosti između prirode i zdravog života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uočavanje, sustavno praćenje,  bilježenje podataka o promjenama u prirod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poticanje radoznalosti, istraživanja i stvaranja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razvijanje timskog rada, poticanje razvoja socijalno-emocionalnog učenja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učiteljice prvog razreda :  Anka Šušak, Ines Kolega,  Magdalena Jurina, Milena Ćurko, Ankica Grbas, Lorena Tomić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integrirana nastava, tematski dani i terenska nastava , integrirana izvanučionička nastava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09. mjesec –  Hrvatski olimpijski dan; Okruženje škole – promjene u prirodi, upoznajmo svoje mjesto;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10. mjesec – Bibliobus ,  Dani kruha, Kazalište lutaka Zadar, Gradska knnjižnica Zadar ;  Promjene u prirodi u jesen – pozdrav jeseni; Dan jabuka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11. mjesec – Kazalište lutaka Zadar, Kino;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12. mjesec – Obilježavanje blagdana: sv. Nikola; Božić – tematski tjedan ; Promjene u prirodi – zima;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1. mjesec  – Zima u zavičaju, promjene u prirodi ;Promet -  naše  mjesto;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02. mjesec – Običaji u mjestu – Maškare; Valentinovo; Dan ružičastih majica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03. mjesec – Pozdrav proljeću; promjene u prirodi – proljeće ; Uskrsni običaji  ( radionice );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04. mjesec –  Dan planeta Zemlje ; Kazalište lutaka Zadar / kino;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05. mjesec  - Majčin dan; Čuvajmo svoje zdravlje – posjet mjesnoj ambulanti;  Dan škole- športski dan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06. mjesec – Pozdrav ljetu –  promjene u prirodi ; jednodnevni izlet;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troškove će snositi  roditelji i  škola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vrednovanje učenika i roditelja ( upitnici i ankete ) ; samovrednovanje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kroz razgovor i prezentaciju prikazati usvojenost sadržaja i stečena iskustva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opisno i brojčano praćenje učeničkog napredovanja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4604A-FF10-5778-D571-4E1CE0BF9F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 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6.1. 1.  DRUGI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D03193-B0F3-ECCC-4894-A3A663F88D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učenje otkrivanjem u neposrednoj životnoj stvarnosti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-   usvajanje pravila pristojnog ponašanja izvan učionice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poticanje aktivne suradnje s roditeljima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povezivanje sadržaja različitih nastavnih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uočavanje, sustavno praćenje,  bilježenje podataka o promjenama u prirod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poticanje radoznalosti, istraživanja i stvaranja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 razvijanje timskog rada, poticanje razvoja socijalno-emocionalnog učenja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učiteljice drugog razreda:  Sofija Kralj,  Meri Telac , Danijela Mandić  , Ljiljana Juravić,  Anamarija Hatadi   , Anka šušak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integrirana nastava, tematski dani i terenska nastava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09. mjesec – Okruženje škole – promjene u prirodi, upoznajmo svoje mjesto;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10. mjesec –  Dani kruha, Promjene u prirodi u jesen – pozdrav jeseni; Dan jabuka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11. mjesec – Kazalište lutaka Zadar, Kino; Vode u zavičaju-more; Posjet knjižnici u  Kalima , Zadru;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12. mjesec – Obilježavanje blagdana: sv. Nikola; Božić – tematski tjedan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1. mjesec  – Zima u zavičaju, promjene u prirodi ; moje mjesto;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02. mjesec – Običaji u mjestu – Maškare; Valentinovo; Posjet autobusnom, željezničkom kolodvoru ili zračnoj luci;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03. mjesec – Pozdrav proljeću;  Dani hrvatskog jezika -;Svjetski dan pripovijedanja ; Dan voda; Dan očeva;  Zadar čita;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04. mjesec –  Dan planeta Zemlje ; rad u školskom vrtu; Uskrs i uskrsni običaji;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05. mjesec  - Majčin dan,  Kazalište lutaka Zadar;  posjet muzejima u Zadru;   Dan škole- športski dan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06. mjesec – Pozdrav ljetu – igre u moru; jednodnevni izlet;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troškove će snositi  roditelji i  škola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vrednovanje učenika i roditelja ( upitnici i ankete ) ; samovrednovanje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kroz razgovor i prezentaciju prikazati usvojenost sadržaja i stečena iskustva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opisno i brojčano praćenje učeničkog napredovanja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08751-15BF-FB75-E5A5-B62178EB46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6.1.2.  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TREĆI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DB94E90-5D77-A58A-8BA4-983FF6ECEC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sposobnosti promatranja i uočavanja promjena u prirodi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prometne kulture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povezivanje sadržaja iz više nastavnih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istraživanje i upoznavanje zavičajne posebnosti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poticanje učenika na aktivno i odgovorno sudjelovanje na razrednoj i lokalnoj razini ( GOO)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poticanje radoznalosti, istraživanja i stvaranja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timskog rada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učiteljice trećih razreda : Lorena Tomić, Ankica Grbić , Milena Ćurko, Melani Tomić , Neri Rakvin  , Anka Šušak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poludnevna, integrirana i izvanučionička nastava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09. mjesec – Okruženje škole - snalaženje u prostoru – moje mjesto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10. mjesec –  Dani kruha, Promjene u prirodi u jesen, posjet pekari  ;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11. mjesec -  Kazalište lutaka – Zadar, Zadarska županija ( promet, grad Zadar ) , posjet uljari;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12. mjesec – Obilježavanje  blagdana: sv. Nikola, Božić – tematski tjedan , Advent u Preku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01. mjesec – Istraživanje prirode - zima u zavičaju-  promjene u prirodi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02. mjesec – Običaji u mjestu – maškare, Valentinovo ; posjet muzeju, kulturno – povijesni spomenici i muzeji u Zadru;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03. mjesec – Moj zavičaj – more, pozdrav proljeću ,Dani hrvatskog jezika ;  Svjetski dan pripovijedanja;  Dan voda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04. mjesec –  Dan planeta Zemlja – rad u školskom vrtu ; briga za zdravlje  ; Uskrs – radionice; Posjet domu za stare i nemoćne;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05. mjesec –   Dan škole – športski dan  ; kino, kazalište , posjet muzeju  u Zadru; Moj zavičaj - more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06. mjesec –  Jednodnevni izlet , ljeto u zavičaju 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troškove će snositi 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vrednovanje i samovrednovanje ( evaluacijski listići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opisno i brojčano praćenje  napredovanja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praktični, likovni i literarni radovi učenika, foto zapisi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izvješće o provedbi planiranih aktivnosti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F3FCBA-8991-B8A7-F209-FDF3D58ADB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6.1.3. IZVANUČIONIČKA I TERENSKA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RAZREDNA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ČETVRTI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C9CF1A-D381-FE53-EC7A-3C81BAC9AE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1627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razvijati sposobnost promatranja i uočavanja promjena u prirodi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povezivanje  nastavnih  sadržaja iz više nastavnih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prometne kulture, istraživanja i uočavanja zavičajne posebnosti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uočavanje, sustavno praćenje, bilježenje podataka o promjenama u prirodi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poticanje radoznalosti,  istraživanja i stvaranja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razvijanje timskog rada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učiteljice četvrtih razreda : Anka Šušak , Anamarija Sorić ,  Danijela Mandić ,   Meri Telac , Lidija Lončar , Sofija Kralj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poludnevna, integrirana izvanučionička i terenska nastava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09. mjesec – okruženje škole – životni uvjeti;upoznajmo svoje mjesto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10. mjesec – Promjene u prirodi u jesen; Dani kruha – posjet pekari u mjestu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11. mjesec – Kazalište lutaka u Zadru/Kino; posjet muzeju; Dan sjećanja na žrtve Domovinskog rata i Dan sjećanja na žrtve Vukovara i Škabrnje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12. mjesec –  Obilježavanje blagdana : Sv. Nikola, Božić – tematski tjedan, posjet domu za stare i nemoćne ;, Advent u Zadru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01. mjesec – Istraživanje prirode - zima u zavičaju, igre na snijegu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02. mjesec – Običaji u mjestu – maškare, Valentinovo ; Posjet muzeju, kulturno povijesni spomenici u zadru ( Arheološki muzej, Narodni muzej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03. mjesec - Obilazak kulturno-povijesnih spomenika ( Sveti Mihovil, Muline…); Dan voda, Svjetski dan pripovijedanja, Dani hrvatskog jezika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04. mjesec –Dan planeta Zemlje – radna akcija u šk. Vrtu, liječnik – gost u razredu; posjet muzeju; Uskrs i uskrsni običaji u zavičaju;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05. mjesec – Dan škole; Majčin dan; moj zavičaj – more; posjet kinu/ kazalištu; ;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06. mjesec –  Jednodnevni izlet , ljeto u zavičaju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troškove će snositi 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vrednovanje i samovrednovanje ( evaluacijski listići  )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razgovor s roditeljima, kroz razgovor i prezentaciju prikazati usvojenost sadržaja i stečena iskustva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opisno i brojčano praćenje napredovanja učenika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AFE5F-2710-590C-2433-453DE8E7BA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6280"/>
            <a:ext cx="8229600" cy="1556279"/>
          </a:xfrm>
        </p:spPr>
        <p:txBody>
          <a:bodyPr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6.2. TERENSKA NASTAVA- PREDMETNA NASTAVA  - 5. r.  ZNANSTVENI PARK ZAGREB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5933C06-F462-A40D-44A1-C6AD8E651A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popularizacija znanosti</a:t>
            </a:r>
          </a:p>
          <a:p>
            <a:pPr lvl="0"/>
            <a:r>
              <a:rPr lang="hr-HR" sz="1400">
                <a:latin typeface="Times New Roman" pitchFamily="18"/>
              </a:rPr>
              <a:t>- </a:t>
            </a:r>
            <a:r>
              <a:rPr lang="hr-HR" sz="1200">
                <a:latin typeface="Times New Roman" pitchFamily="18"/>
              </a:rPr>
              <a:t>stvaranje sustavnih okvira za prepoznavanje, uključivanje i rad s potencijalno darovitim učenicima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 povezivanje znanja iz relevantnih nastavnih predmeta</a:t>
            </a:r>
          </a:p>
          <a:p>
            <a:pPr lvl="0"/>
            <a:r>
              <a:rPr lang="hr-HR" sz="1400">
                <a:latin typeface="Times New Roman" pitchFamily="18"/>
              </a:rPr>
              <a:t>- primjena naučenih znanja</a:t>
            </a:r>
          </a:p>
          <a:p>
            <a:pPr lvl="0"/>
            <a:r>
              <a:rPr lang="hr-HR" sz="1400">
                <a:latin typeface="Times New Roman" pitchFamily="18"/>
              </a:rPr>
              <a:t>NOSITELJI:</a:t>
            </a:r>
          </a:p>
          <a:p>
            <a:pPr lvl="0"/>
            <a:r>
              <a:rPr lang="hr-HR" sz="1400">
                <a:latin typeface="Times New Roman" pitchFamily="18"/>
              </a:rPr>
              <a:t>- razrednici 5.r., predmetni učitelji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400">
                <a:latin typeface="Times New Roman" pitchFamily="18"/>
              </a:rPr>
              <a:t>- radionički sustav rada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u tijeku šk. g. 2022./2023.</a:t>
            </a:r>
          </a:p>
          <a:p>
            <a:pPr lvl="0"/>
            <a:r>
              <a:rPr lang="hr-HR" sz="1400">
                <a:latin typeface="Times New Roman" pitchFamily="18"/>
              </a:rPr>
              <a:t>TROŠKOVNIK :</a:t>
            </a:r>
          </a:p>
          <a:p>
            <a:pPr lvl="0"/>
            <a:r>
              <a:rPr lang="hr-HR" sz="1400">
                <a:latin typeface="Times New Roman" pitchFamily="18"/>
              </a:rPr>
              <a:t>- sredstva za realizaciju terenske nastave osigurat će roditelji</a:t>
            </a:r>
          </a:p>
          <a:p>
            <a:pPr lvl="0"/>
            <a:r>
              <a:rPr lang="hr-HR" sz="1400">
                <a:latin typeface="Times New Roman" pitchFamily="18"/>
              </a:rPr>
              <a:t>VREDNOVANJE:</a:t>
            </a:r>
          </a:p>
          <a:p>
            <a:pPr lvl="0"/>
            <a:r>
              <a:rPr lang="hr-HR" sz="1400">
                <a:latin typeface="Times New Roman" pitchFamily="18"/>
              </a:rPr>
              <a:t>- vrednovanje i samovrednovanje ( evaluacijski listići )</a:t>
            </a:r>
          </a:p>
          <a:p>
            <a:pPr lvl="0"/>
            <a:r>
              <a:rPr lang="hr-HR" sz="1400">
                <a:latin typeface="Times New Roman" pitchFamily="18"/>
              </a:rPr>
              <a:t>- analiza rada nakon povratka s terenske nastave i prezentacija naučenog ( plakati , fotografije )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01A31-3F0F-2B43-FAA7-2ABD22A250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358560"/>
            <a:ext cx="8229600" cy="1384200"/>
          </a:xfrm>
        </p:spPr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6.2.1.   TERENSKA NASTAVA – PREDMETNA NASTAVA 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OGULIN –  IVANINA KUĆA BAJKI  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 r.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0662120-3E26-6555-2676-A3B50D96E6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4000" y="1676519"/>
            <a:ext cx="8229600" cy="4114800"/>
          </a:xfrm>
        </p:spPr>
        <p:txBody>
          <a:bodyPr wrap="square" lIns="91440" tIns="45720" rIns="91440" bIns="45720"/>
          <a:lstStyle/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Ciljevi;</a:t>
            </a:r>
          </a:p>
          <a:p>
            <a:pPr lvl="0">
              <a:lnSpc>
                <a:spcPct val="80000"/>
              </a:lnSpc>
              <a:spcBef>
                <a:spcPts val="224"/>
              </a:spcBef>
            </a:pPr>
            <a:endParaRPr lang="hr-HR" sz="9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upoznati poznate hrvatske  i književnike,te  njihov utjecaj u svijetu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uvoditi u znanstveni način razmišljanja i odgajati za ispravan odnos prema prirodi i čovjekovoj okolini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poticati kreativno izražavanje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osposobiti za konstruktivnu suradnju u  timskom radu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  -    povezivati  i primijeniti  znanja  iz hrvatskog engleskog , matematike, geografije, povijesti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        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posjet Ogulinu i kući bajki i Ivane Brlić Mažuranić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 probuditi ljubav za čitanjem , znanjem i stvaranjem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predmetni nastavnici 6.- ih  razreda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organizirani odlazak autobusom  u  Ogulin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posjet  kući bajki Ivane Brlić Mažuranić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edukativne radionice  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 u tijeku šk.g. 2022./ 2023.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 troškove će snositi  roditelji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pismeno praćenje učenika u napredovanju i zalaganju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samovrednovanje / anketni listići</a:t>
            </a:r>
          </a:p>
          <a:p>
            <a:pPr lvl="0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00">
                <a:effectLst>
                  <a:outerShdw dist="17961" dir="2700000">
                    <a:scrgbClr r="0" g="0" b="0"/>
                  </a:outerShdw>
                </a:effectLst>
              </a:rPr>
              <a:t>- analiza terenske nastave pri povratku u školu</a:t>
            </a:r>
          </a:p>
          <a:p>
            <a:pPr lvl="0" hangingPunct="1">
              <a:lnSpc>
                <a:spcPct val="8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9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D2D2BB-45D5-4F47-8AE6-F1F9C2B02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6.2.2.TERENSKA NASTAVA- 7. r.- CEROVAČKE PEĆINE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CD5115-29B0-65ED-F603-34FD8B86F2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upoznati prirodne ljepote i  kulturnu baštinu Hrvatske</a:t>
            </a:r>
          </a:p>
          <a:p>
            <a:pPr lvl="0"/>
            <a:r>
              <a:rPr lang="hr-HR" sz="14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povezivanje znanja iz relevantnih nastavnih predmeta</a:t>
            </a:r>
          </a:p>
          <a:p>
            <a:pPr lvl="0"/>
            <a:r>
              <a:rPr lang="hr-HR" sz="1400">
                <a:latin typeface="Times New Roman" pitchFamily="18"/>
              </a:rPr>
              <a:t>- primjena naučenih znanja</a:t>
            </a:r>
          </a:p>
          <a:p>
            <a:pPr lvl="0"/>
            <a:r>
              <a:rPr lang="hr-HR" sz="1400">
                <a:latin typeface="Times New Roman" pitchFamily="18"/>
              </a:rPr>
              <a:t>NOSITELJI AKTIVNOSTI :</a:t>
            </a:r>
          </a:p>
          <a:p>
            <a:pPr lvl="0"/>
            <a:r>
              <a:rPr lang="hr-HR" sz="1400">
                <a:latin typeface="Times New Roman" pitchFamily="18"/>
              </a:rPr>
              <a:t>- razrednici 7. razreda,   predmetni učitelji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400">
                <a:latin typeface="Times New Roman" pitchFamily="18"/>
              </a:rPr>
              <a:t>-   Za turistički posjet su otvorene Donja i Gornja Cerovačka špilja, svaka u dužini od cca 700</a:t>
            </a:r>
          </a:p>
          <a:p>
            <a:pPr lvl="0"/>
            <a:r>
              <a:rPr lang="hr-HR" sz="1400">
                <a:latin typeface="Times New Roman" pitchFamily="18"/>
              </a:rPr>
              <a:t>     m. Obilazak jedne špilje traje 50 min. Špilja se obilazi sa vodičem (vođenje je uključeno u</a:t>
            </a:r>
          </a:p>
          <a:p>
            <a:pPr lvl="0"/>
            <a:r>
              <a:rPr lang="hr-HR" sz="1400">
                <a:latin typeface="Times New Roman" pitchFamily="18"/>
              </a:rPr>
              <a:t>     cijenu ulaznice). Veličina grupe je najviše 30 osoba, vremenski razmak između ulaska dviju     grupa je       15 minuta.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proljeće 2023. ž</a:t>
            </a:r>
          </a:p>
          <a:p>
            <a:pPr lvl="0"/>
            <a:r>
              <a:rPr lang="hr-HR" sz="1400">
                <a:latin typeface="Times New Roman" pitchFamily="18"/>
              </a:rPr>
              <a:t>TROŠKOVNIK:</a:t>
            </a:r>
          </a:p>
          <a:p>
            <a:pPr lvl="0"/>
            <a:r>
              <a:rPr lang="hr-HR" sz="1400">
                <a:latin typeface="Times New Roman" pitchFamily="18"/>
              </a:rPr>
              <a:t>-  troškove terenske nastave snosit će roditelji</a:t>
            </a:r>
          </a:p>
          <a:p>
            <a:pPr lvl="0"/>
            <a:r>
              <a:rPr lang="hr-HR" sz="1400">
                <a:latin typeface="Times New Roman" pitchFamily="18"/>
              </a:rPr>
              <a:t>VREDNOVANJE :</a:t>
            </a:r>
          </a:p>
          <a:p>
            <a:pPr lvl="0"/>
            <a:r>
              <a:rPr lang="hr-HR" sz="1400">
                <a:latin typeface="Times New Roman" pitchFamily="18"/>
              </a:rPr>
              <a:t>-  samovrednovanje i vrednovanje ( evaluacijski listići )</a:t>
            </a:r>
          </a:p>
          <a:p>
            <a:pPr lvl="0"/>
            <a:r>
              <a:rPr lang="hr-HR" sz="1400">
                <a:latin typeface="Times New Roman" pitchFamily="18"/>
              </a:rPr>
              <a:t>-  analiza terenske nastave nakon povratka</a:t>
            </a:r>
          </a:p>
          <a:p>
            <a:pPr lvl="0"/>
            <a:endParaRPr lang="hr-HR" sz="14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F1238-8F56-6C18-0783-3CDCE3FE5C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KAZALO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CF8BC6-78C0-B96D-37C7-22ADDFE030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200" y="1941119"/>
            <a:ext cx="8229600" cy="41148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5. ŠPORTSKO PODRUČJE</a:t>
            </a:r>
          </a:p>
          <a:p>
            <a:pPr lvl="0"/>
            <a:r>
              <a:rPr lang="hr-HR" sz="1200">
                <a:latin typeface="Times New Roman" pitchFamily="18"/>
              </a:rPr>
              <a:t>5.1. ŠKOLSKO ŠPORTSKO DRUŠTVO  ( 5.-8.R.)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 IZVANUČIONIČKA I TERENSKA  NASTAVA – RAZREDNA NASTAVA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6.1.1. IZVANUČIONIČKA I TERENSKA NASTAVA NASTAVA – PRVI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6.1.2.  IZVANUČIONIČKA I TERENSKA NASTAVA – DRUGI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6.1.3. IZVANUČIONIČKA I TERENSKA NASTAVA – TREĆI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6.1.4. IZVANUČIONIČKA NASTAVA – ČETVRTI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 TERENSKA NASTAVA – PREDMETNA NASTAVA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6.2.1. TERENSKA NASTAVA – PETI 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6.2.2. TERENSKA NASTAVA – ŠESTI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6.2.3. TERENSKA NASTAVA – SEDMI RAZRED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6.2.4. TERENSKA NASTAVA – OSMI RAZRED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     </a:t>
            </a:r>
            <a:r>
              <a:rPr lang="hr-HR" sz="1200">
                <a:latin typeface="Times New Roman" pitchFamily="18"/>
              </a:rPr>
              <a:t>7  .     ŠKOLSKA KNJIŽNICA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8.       OSTALE ODGOJNO – OBRAZOVNE  AKTIVNOSTI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8.1. UČENIČKA ZADRUGA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8.2. GLOBE PROGRAM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8.3. HUMANE VREDNOTE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8.4.  EKO-ŠKOLA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9. .    ŠKOLSKI PROGRAM PREVENCIJE OVISNOSTI – PROGRAM MEĐUPREDMETNIH SADRŽAJA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9 .1. ŠKOLSKI PROGRAM PREVENCIJE OVISNOSTI – TRENING ŽIVOTNIH VJEŠTINA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9.2   ŠKOLSKI PROGRAM PREVENCIJE OVISNOSTI -  SURADNJA S RODITELJIMA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10.   UČENICI S TEŠKOĆAMA U RAZVOJU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  PROJEKTNA NASTAVA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11.1. UNICEF-OV projekt  „ za sigurno i poticajno okruženje u školama „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11.2. MREŽA ŠKOLA NA ZAŠTIĆENOM PODRUČJU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11.3. ZNANSTVENI TJEDAN – FESTIVAL ZNANOSTI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11.4. ŠKOLSKI PROGRAM RADA S DAROVITIM UČENICIMA : „ HALO, TO SMO MI !”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11.5. CAP PROGRAM PREVENCIJE ZLOSTAVLJANJA DJECE  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11.6. DAN SIGURNOG INTERNETA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11.7. ETWINNING PROJEKT „ 100. DAN U ŠKOLI „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11.8.  ET WINNING PROJEKT : 100. DAN U ŠKOLI „ RAZREDNA NASTAVA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11.9. ETWINNING PROJEKT : MAŠTOGRAD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49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latin typeface="Times New Roman" pitchFamily="18"/>
              </a:rPr>
              <a:t>        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92419-6418-E271-3B7F-A77207BB95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0400" y="206280"/>
            <a:ext cx="8229600" cy="155627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6.2.3.TERENSKA NASTAVA- 8. r. DALMATINSKA ZAGORA / CETINSKA KRAJINA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2FF471-38A7-5C27-2E6E-67C822FF1A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povezati književni tekst s Cetinskom krajinom, njezinim povijesnim , folklornim i kulturnim nasljeđem ( s hrvatskom nematerijalnom kulturnom baštinom uvrštenom na UNESCO- vu listu .</a:t>
            </a:r>
          </a:p>
          <a:p>
            <a:pPr lvl="0"/>
            <a:r>
              <a:rPr lang="hr-HR" sz="1400">
                <a:latin typeface="Times New Roman" pitchFamily="18"/>
              </a:rPr>
              <a:t>NAMJENA :</a:t>
            </a:r>
          </a:p>
          <a:p>
            <a:pPr lvl="0"/>
            <a:r>
              <a:rPr lang="hr-HR" sz="1400">
                <a:latin typeface="Times New Roman" pitchFamily="18"/>
              </a:rPr>
              <a:t>- upoznati učenike sa životom i stvaralaštvom Dinka Šimunovića</a:t>
            </a:r>
          </a:p>
          <a:p>
            <a:pPr lvl="0"/>
            <a:r>
              <a:rPr lang="hr-HR" sz="1400">
                <a:latin typeface="Times New Roman" pitchFamily="18"/>
              </a:rPr>
              <a:t>NOSITELJI:</a:t>
            </a:r>
          </a:p>
          <a:p>
            <a:pPr lvl="0"/>
            <a:r>
              <a:rPr lang="hr-HR" sz="1400">
                <a:latin typeface="Times New Roman" pitchFamily="18"/>
              </a:rPr>
              <a:t>- predmetni nastavnici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 :</a:t>
            </a:r>
          </a:p>
          <a:p>
            <a:pPr lvl="0"/>
            <a:r>
              <a:rPr lang="hr-HR" sz="1400">
                <a:latin typeface="Times New Roman" pitchFamily="18"/>
              </a:rPr>
              <a:t>- posjet Alkarskom muzeju, galeriji Sikirić  i kulturno povijesnim spomenicima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u tijeku šk.g. 2022. / 2023.</a:t>
            </a:r>
          </a:p>
          <a:p>
            <a:pPr lvl="0"/>
            <a:r>
              <a:rPr lang="hr-HR" sz="1400">
                <a:latin typeface="Times New Roman" pitchFamily="18"/>
              </a:rPr>
              <a:t>TROŠKOVNIK :</a:t>
            </a:r>
          </a:p>
          <a:p>
            <a:pPr lvl="0"/>
            <a:r>
              <a:rPr lang="hr-HR" sz="1400">
                <a:latin typeface="Times New Roman" pitchFamily="18"/>
              </a:rPr>
              <a:t>- sredstva za realizacije terenske nastave osigurat će roditelji</a:t>
            </a:r>
          </a:p>
          <a:p>
            <a:pPr lvl="0"/>
            <a:r>
              <a:rPr lang="hr-HR" sz="1400">
                <a:latin typeface="Times New Roman" pitchFamily="18"/>
              </a:rPr>
              <a:t>VREDNOVANJE :</a:t>
            </a:r>
          </a:p>
          <a:p>
            <a:pPr lvl="0"/>
            <a:r>
              <a:rPr lang="hr-HR" sz="1400">
                <a:latin typeface="Times New Roman" pitchFamily="18"/>
              </a:rPr>
              <a:t>- pisanje sastavaka o temama i motivima Šimunovićeve proze ( junaštvo, alka, blagdan Velike Gospe , položaj žene u ptrijarhalnoj sredini, uloga krajolika u karakterizaciji likova</a:t>
            </a:r>
          </a:p>
          <a:p>
            <a:pPr lvl="0"/>
            <a:r>
              <a:rPr lang="hr-HR" sz="1400">
                <a:latin typeface="Times New Roman" pitchFamily="18"/>
              </a:rPr>
              <a:t>- crtanje portreta</a:t>
            </a:r>
          </a:p>
          <a:p>
            <a:pPr lvl="0"/>
            <a:r>
              <a:rPr lang="hr-HR" sz="1400">
                <a:latin typeface="Times New Roman" pitchFamily="18"/>
              </a:rPr>
              <a:t>- prezentacija  terenske nastave na engleskom jeziku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D7C4E5-1D6F-248C-5F22-E5E1942DB9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6.2.4. TERENSKA NASTAVA – EDUKATIVNI  POSJET UČENIKA 8. RAZREDA VUKOVARU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F2E716F-1CC0-D0A4-B80B-EAC6C3B353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upoznavanje učenika s vrijednostima Domovinskog rata i bitke za Vukovar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očuvanje sjećanja na Vukovar i Domovinski rat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učenje miru, toleranciji i zajedništvu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Ministarstvo znanosti i obrazovanja , razrednici 8. razreda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dvodnevni posjet učenika gradu Vukovaru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smještaj u vukovarskoj vojarni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posjet najznačajnijim vukovarskim lokacijama iz Domovinskog rata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tijekom školske godine 2022./2023.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Sve troškove snosit će Državni proračun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osobno zadovoljstvo učenika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analiza terenske nastave nakon povratka u školu – plakati, eseji prezentacije )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i samovrednovanje ( ankete i upitnici )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6F5504-220D-04C9-C5E2-D47023B0B6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6.3. IZLETI I EKSKURZIJE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6.3.1.   UČENICI 1. – 4. RAZREDA </a:t>
            </a:r>
            <a:r>
              <a:rPr lang="hr-HR" sz="28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96B3C7-1D29-8911-06C8-764B8B8E8A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upoznati učenike 1. , 2., 3. i 4. razreda sa znamenitostima i bogatstvima domovine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zorna prezentacija  gradiva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povezivanje teorije i prakse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samostalno uočavanje unutarpredmetnih i međupredmetnih veza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učiteljice prvih, drugih, trećih i četvrtih razreda: Anka Šušak, Anamarija Sorić, Neda Lukin , Ines Kolega, Nela Kolega, Neri Rakvin , Lidija Lončar, Ankica Grbas, Margareta Jurina, Ljiljana Juravić, Milena Ćurko,  Danijela Mandić, Meri Telac,  Lorena Tomić, Sofija Kralj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organizirano putovanje autobusom kroz našu županiju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obilazak svih poznatijih znamenitosti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lipanj 2023.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troškove  izleta snosit će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evaluacijski listići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foto izložba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sažimanje naučenog i uočenog</a:t>
            </a:r>
          </a:p>
        </p:txBody>
      </p:sp>
      <p:pic>
        <p:nvPicPr>
          <p:cNvPr id="4" name="Picture 4_1" descr="Prikaži detalje">
            <a:extLst>
              <a:ext uri="{FF2B5EF4-FFF2-40B4-BE49-F238E27FC236}">
                <a16:creationId xmlns:a16="http://schemas.microsoft.com/office/drawing/2014/main" id="{16B3A417-60C3-4BD9-7707-08E1A960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85079" y="530063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398D75-00B4-732D-0529-3DAB3E9741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59920"/>
            <a:ext cx="8229600" cy="1384200"/>
          </a:xfrm>
        </p:spPr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6.3.2.  IZLETI I EKSKURZIJE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HRVATSKA ( UČENICI 5. – 8. RAZREDA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F4AA11-7CAD-0EB3-AC81-D661CA18D2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upoznavanje učenika petih razreda sa znamenitostima i bogatstvima naše domovine – jednodnevni izlet - Sinj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upoznavanje učenika šestih razreda sa znamenitostima i bogatstvima naše domovine – jednodnevni izlet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učenici sedmih razreda – jednodnevni  ili dvodnevni izlet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ekskurzija za učenike osmih razreda  trodnevna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zorna demonstracija naučenih sadržaja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povezivanje teorije i prakse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samostalno uočavanje unutarpredmetnih i međupredmetnih veza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učitelji i razrednici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Destinacija će biti dogovorena u suradnji s roditeljima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organizirano putovanje autobusom ili brodom do planirane destinacije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obilazak svih poznatih znamenitosti uz stručno vodstvo vodiča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 –  od ožujka do  lipnja  2023.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troškove će snositi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učenika, učitelja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evaluacijski listići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foto izložbe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prezentacije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44A63-0E13-8FC1-21A6-47F67BF30D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    ŠKOLSKA KNJIŽNICA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AE229F-EE5B-582F-BA7A-80FC5447E4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0" y="1628639"/>
            <a:ext cx="8229600" cy="4114800"/>
          </a:xfrm>
        </p:spPr>
        <p:txBody>
          <a:bodyPr wrap="square" lIns="91440" tIns="45720" rIns="91440" bIns="45720"/>
          <a:lstStyle/>
          <a:p>
            <a:pPr lvl="0" algn="just"/>
            <a:r>
              <a:rPr lang="hr-HR" sz="1400">
                <a:latin typeface="Times New Roman" pitchFamily="18"/>
              </a:rPr>
              <a:t>MJESEC HRVATSKE KNJIGE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Knjižnice grada Zagreba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Knjižničarka, učiteljice razredne nastave, profesorice hrvatskog jezika.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Razvijati ljubav prema čitanju.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 Učenicima približiti knjigu kao sredstvo izražavanja, upoznati učenike s djelatnošću knjižnice, razvijati kulturu čitanja i kritičkog prosuđivanja pročitanog, poticati učenike na kreativno izražavanje riječju i slikom. Tema 2022.: Generacija Z.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Radionice, kvizovi, organizirano čitanje naglas, izložba literarnih i likovnih radova. Prema mogućnosti, organizirati književni susret.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15.10.2022.-15.11.2022.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Izložba radova u prostoru škole i virtualno.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2A6A1-FE75-F78D-B5E1-2A7AFCC654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 sz="32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5EE753F-8377-1C49-A49F-020FCA2EA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MEĐUNARODNI DAN DJEČJE KNJIGE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International Board on Books for Young People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Knjižničarka, učiteljice razredne nastave.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Razvijati ljubav prema čitanju.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Učenicima približiti knjigu kao sredstvo izražavanja, upoznati različite vrste književnog stvaralaštva, poticati učenike na kreativno izražavanje, razvijati vještine slušanja, čitanja, pisanja i govorenja.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Radionice s učenicima razredne nastave, čitanje odabranih naslova dječje književnosti, stvaralački rad na literarni poticaj. Prema mogućnosti, organizirati književni susret.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3.-5.4.2023.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Izložba radova u prostoru škole i virtualno.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A6C3E-F38E-4ABA-0FA0-36CF56AA02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B3D2842-0C87-3F51-5DFF-B6D8D9662C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BOOKMARK EXCHANGE PROJECT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International Association of School Librarianship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Knjižničarka, razrednici, učiteljice razredne nastave.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Ostvariti suradnju s učenicima i knjižnicama diljem svijeta.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Na jednostavan i kreativan način prikazati osnovne elemente vlastite kulture i upoznati kulturu škole partnera. Povezati likovno izražavanje s knjigama.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Upoznavanje škole partnera putem prezentacije i web stranice. Izrada straničnika i slanje poštom školi partneru. Dijeljenje dobivenih straničnika iz partnerske škole učenicima koji su sudjelovali u projektu.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listopad, studeni 2022.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Izvješće IASL-u na kraju sudjelovanja u projektu.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B0823-7F26-41E1-50F9-BF0761F6EE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B6EF79-97E9-4509-85DA-8B479CE4FE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NOĆ KNJIGE, SVJETSKI DAN KNJIGE I AUTORSKIH PRAVA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Zajednica nakladnika i knjižara Hrvatske gospodarske komore, udruga Knjižni blok – Inicijativa za knjigu, Nacionalna i sveučilišna knjižnica u Zagrebu, Knjižnice grada Zagreba, portal Moderna vremena, Udruga za zaštitu prava nakladnika – ZANA i Hrvatska udruga školskih knjižničara (HUŠK).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Knjižničarka, razrednici, prof. hrvatskog jezika.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 Razvijati kulturu čitanja i prepoznati knjige kao civilizacijski i kulturni doseg.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Usmenim i kreativnim izražavanjem sudjelovati u manifestaciji od međunarodnog značaja. Promicati kulturu čitanja, usmenog izražavanja, razumjeti i poštivati autorska prava.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Radionice usmenog čitanja i izražavanja, kreativni izazovi i radionice.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21.-25. travnja 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Virtualna izložba.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50B64-5FD4-2AAB-3294-FEA9EDA876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6AFC88-B21B-889A-CE1B-C16F7F97A5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/>
              <a:t>SVJETSKI DAN POEZIJE</a:t>
            </a:r>
          </a:p>
          <a:p>
            <a:pPr lvl="0" algn="just"/>
            <a:r>
              <a:rPr lang="hr-HR"/>
              <a:t>NOSITELJ AKTIVNOSTI:</a:t>
            </a:r>
          </a:p>
          <a:p>
            <a:pPr lvl="0" algn="just"/>
            <a:r>
              <a:rPr lang="hr-HR"/>
              <a:t> Knjižničarka, razrednici, prof. hrvatskog jezika.</a:t>
            </a:r>
          </a:p>
          <a:p>
            <a:pPr lvl="0" algn="just"/>
            <a:r>
              <a:rPr lang="hr-HR"/>
              <a:t>OPĆI CILJ:</a:t>
            </a:r>
          </a:p>
          <a:p>
            <a:pPr lvl="0" algn="just"/>
            <a:r>
              <a:rPr lang="hr-HR"/>
              <a:t> Promicati pjesništvo.</a:t>
            </a:r>
          </a:p>
          <a:p>
            <a:pPr lvl="0" algn="just"/>
            <a:r>
              <a:rPr lang="hr-HR"/>
              <a:t>CILJEVI:</a:t>
            </a:r>
          </a:p>
          <a:p>
            <a:pPr lvl="0" algn="just"/>
            <a:r>
              <a:rPr lang="hr-HR"/>
              <a:t> Posvećivanje pozornosti poetskom stvaralaštvu, razvijanje ljubavi i razumijevanja pjesničke riječi. Izražavanje dojmova potaknutih pročitanom poezijom na kreativan način.</a:t>
            </a:r>
          </a:p>
          <a:p>
            <a:pPr lvl="0" algn="just"/>
            <a:r>
              <a:rPr lang="hr-HR"/>
              <a:t>NAČIN REALIZACIJE:</a:t>
            </a:r>
          </a:p>
          <a:p>
            <a:pPr lvl="0" algn="just"/>
            <a:r>
              <a:rPr lang="hr-HR"/>
              <a:t> Radionice, izrada poetskih razglednica, čitanje poezije, </a:t>
            </a:r>
            <a:r>
              <a:rPr lang="hr-HR" i="1"/>
              <a:t>black out</a:t>
            </a:r>
            <a:r>
              <a:rPr lang="hr-HR"/>
              <a:t> poezija.</a:t>
            </a:r>
          </a:p>
          <a:p>
            <a:pPr lvl="0" algn="just"/>
            <a:r>
              <a:rPr lang="hr-HR"/>
              <a:t>VREMENIK AKTIVNOSTI:</a:t>
            </a:r>
          </a:p>
          <a:p>
            <a:pPr lvl="0" algn="just"/>
            <a:r>
              <a:rPr lang="hr-HR"/>
              <a:t>21.3.2023.</a:t>
            </a:r>
          </a:p>
          <a:p>
            <a:pPr lvl="0" algn="just"/>
            <a:r>
              <a:rPr lang="hr-HR"/>
              <a:t>VREDNOVANJE:</a:t>
            </a:r>
          </a:p>
          <a:p>
            <a:pPr lvl="0" algn="just"/>
            <a:r>
              <a:rPr lang="hr-HR"/>
              <a:t>Izložba radova.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4A8E6-91DB-FC32-D59C-248C5C6A87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A3B9B80-4408-D246-4745-323EF54AA0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DANI MEDIJSKE PISMENOSTI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Agencije za elektroničke medije i Ureda UNICEF-a za Hrvatsku uz podršku Ministarstva kulture i medija i Ministarstva znanosti i obrazovanja.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Knjižničarka, razrednici.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 Medijsko obrazovanje mladih.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 :</a:t>
            </a:r>
          </a:p>
          <a:p>
            <a:pPr lvl="0" algn="just"/>
            <a:r>
              <a:rPr lang="hr-HR" sz="1400">
                <a:latin typeface="Times New Roman" pitchFamily="18"/>
              </a:rPr>
              <a:t>Podizanje svijesti javnosti o važnosti medijske pismenosti i kritičkog razmišljanja o medijskim sadržajima. Razumijevanje uloge medija, usvajanje vještina njihovog vrednovanja i promišljanja o medijskim porukama.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Radionice, virtualni susreti, satovi medijske pismenosti, izrada plakata i postera.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svibanj 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Prezentacija usvojenih vještina.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3BE80-82CC-0ED9-3F04-C95E7D695B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KAZALO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D15B61-A5AF-3CDF-5A86-FDB75384EB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0400" y="1800000"/>
            <a:ext cx="8229600" cy="4114800"/>
          </a:xfrm>
        </p:spPr>
        <p:txBody>
          <a:bodyPr wrap="square" lIns="91440" tIns="45720" rIns="91440" bIns="45720"/>
          <a:lstStyle/>
          <a:p>
            <a:pPr lvl="0"/>
            <a:r>
              <a:rPr lang="hr-HR" sz="1400">
                <a:latin typeface="Times New Roman" pitchFamily="18"/>
              </a:rPr>
              <a:t>11.10. PROJEKT: OTVORIMO VRATA IGRI- DJEČJE IGRALIŠTE ( 2.R. KALI )</a:t>
            </a:r>
          </a:p>
          <a:p>
            <a:pPr lvl="0"/>
            <a:r>
              <a:rPr lang="hr-HR" sz="1400">
                <a:latin typeface="Times New Roman" pitchFamily="18"/>
              </a:rPr>
              <a:t>11.11. PROJEKT: PJEVAJMO, PRIČAJMO I GLUMIMO ( 2.R. KALI )</a:t>
            </a:r>
          </a:p>
          <a:p>
            <a:pPr lvl="0"/>
            <a:r>
              <a:rPr lang="hr-HR" sz="1400">
                <a:latin typeface="Times New Roman" pitchFamily="18"/>
              </a:rPr>
              <a:t>11.12. PROJEKT: VELIKI – MALI, MODRI  </a:t>
            </a:r>
          </a:p>
          <a:p>
            <a:pPr lvl="0"/>
            <a:r>
              <a:rPr lang="hr-HR" sz="1400">
                <a:latin typeface="Times New Roman" pitchFamily="18"/>
              </a:rPr>
              <a:t>11.13. PROJEKT: VELIKI I MALI ZAJEDNO U FIZICI</a:t>
            </a:r>
          </a:p>
          <a:p>
            <a:pPr lvl="0"/>
            <a:r>
              <a:rPr lang="hr-HR" sz="1400">
                <a:latin typeface="Times New Roman" pitchFamily="18"/>
              </a:rPr>
              <a:t>12. OBILJEŽAVANJA</a:t>
            </a:r>
          </a:p>
          <a:p>
            <a:pPr lvl="0"/>
            <a:r>
              <a:rPr lang="hr-HR" sz="1400">
                <a:latin typeface="Times New Roman" pitchFamily="18"/>
              </a:rPr>
              <a:t>12.1. DANI KRUHA</a:t>
            </a:r>
          </a:p>
          <a:p>
            <a:pPr lvl="0"/>
            <a:r>
              <a:rPr lang="hr-HR" sz="1400">
                <a:latin typeface="Times New Roman" pitchFamily="18"/>
              </a:rPr>
              <a:t>12.2. OLIMPIJSKI DAN I SVJETSKI DAN SPORTA</a:t>
            </a:r>
          </a:p>
          <a:p>
            <a:pPr lvl="0"/>
            <a:r>
              <a:rPr lang="hr-HR" sz="1400">
                <a:latin typeface="Times New Roman" pitchFamily="18"/>
              </a:rPr>
              <a:t>12.3. DAN VRUĆE ČOKOLADE</a:t>
            </a:r>
          </a:p>
          <a:p>
            <a:pPr lvl="0"/>
            <a:r>
              <a:rPr lang="hr-HR" sz="1400">
                <a:latin typeface="Times New Roman" pitchFamily="18"/>
              </a:rPr>
              <a:t>12.4. BOŽIĆNI FESTIVAL</a:t>
            </a:r>
          </a:p>
          <a:p>
            <a:pPr lvl="0"/>
            <a:r>
              <a:rPr lang="hr-HR" sz="1400">
                <a:latin typeface="Times New Roman" pitchFamily="18"/>
              </a:rPr>
              <a:t>12.5. VALENTINOVO -  VEČER POEZIJE</a:t>
            </a:r>
          </a:p>
          <a:p>
            <a:pPr lvl="0"/>
            <a:r>
              <a:rPr lang="hr-HR" sz="1400">
                <a:latin typeface="Times New Roman" pitchFamily="18"/>
              </a:rPr>
              <a:t>12.6. DAN RUŽIČASTIH MAJICA</a:t>
            </a:r>
          </a:p>
          <a:p>
            <a:pPr lvl="0"/>
            <a:r>
              <a:rPr lang="hr-HR" sz="1400">
                <a:latin typeface="Times New Roman" pitchFamily="18"/>
              </a:rPr>
              <a:t>12.7. SVJETSKI DAN KNJIGE</a:t>
            </a:r>
          </a:p>
          <a:p>
            <a:pPr lvl="0"/>
            <a:r>
              <a:rPr lang="hr-HR" sz="1400">
                <a:latin typeface="Times New Roman" pitchFamily="18"/>
              </a:rPr>
              <a:t>12.8. GLOBE DAN</a:t>
            </a:r>
          </a:p>
          <a:p>
            <a:pPr lvl="0"/>
            <a:r>
              <a:rPr lang="hr-HR" sz="1400">
                <a:latin typeface="Times New Roman" pitchFamily="18"/>
              </a:rPr>
              <a:t>12.9. DAN ŠKOLE – FESTIVAL SPORTA</a:t>
            </a:r>
          </a:p>
          <a:p>
            <a:pPr lvl="0"/>
            <a:r>
              <a:rPr lang="hr-HR" sz="1400">
                <a:latin typeface="Times New Roman" pitchFamily="18"/>
              </a:rPr>
              <a:t>13. KAZALIŠNI I FILMSKI PROGRAM</a:t>
            </a:r>
          </a:p>
          <a:p>
            <a:pPr lvl="0"/>
            <a:r>
              <a:rPr lang="hr-HR" sz="1400">
                <a:latin typeface="Times New Roman" pitchFamily="18"/>
              </a:rPr>
              <a:t>14. STRUČNO USAVRŠAVANJE UČITELJA</a:t>
            </a:r>
          </a:p>
          <a:p>
            <a:pPr lvl="0"/>
            <a:r>
              <a:rPr lang="hr-HR" sz="1400">
                <a:latin typeface="Times New Roman" pitchFamily="18"/>
              </a:rPr>
              <a:t>15. RAD TIMA ZA PREVENTIVNU ŠKOLSKU MEDICINU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E37E1B-6D9D-3D68-5A1F-3CC1FB3205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B939FB8-9ABC-AC0E-A289-9971246BE9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SVJETSKI DAN ČITANJA NA GLAS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LitWorld, Hrvatsko čitateljsko društvo.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Knjižničarka, učiteljice razredne nastave.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Povezati djecu i odrasle putem pisane riječi.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Prepoznati važnost čitanja i ostvariti svoje pravo na pristup knjigama i čitanju. Poticati vještine slušanja i usmenog izražavanja. Razvijati izražajno čitanje kod djece. Stvoriti priliku za kvalitetno druženje povezujući se putem pisane riječi.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Organizirati razredno natjecanje u čitanju naglas, poticati učenike da čitaju naglas jedni drugima, omogućiti gostujuća čitanja prema mogućnostima.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2. veljače 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Natjecanje u čitanju naglas, prezentacija čitalačkih vještina.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BDDEBB-1284-6D6E-AE05-10E09E38B1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FA7856-8061-2B0C-89EF-4D5CD5D424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00" y="1905120"/>
            <a:ext cx="8229600" cy="4114800"/>
          </a:xfrm>
        </p:spPr>
        <p:txBody>
          <a:bodyPr/>
          <a:lstStyle/>
          <a:p>
            <a:pPr lvl="0" algn="just"/>
            <a:r>
              <a:rPr lang="hr-HR" sz="1400">
                <a:latin typeface="Times New Roman" pitchFamily="18"/>
              </a:rPr>
              <a:t>ZADAR ČITA</a:t>
            </a:r>
          </a:p>
          <a:p>
            <a:pPr lvl="0" algn="just"/>
            <a:r>
              <a:rPr lang="hr-HR" sz="1400">
                <a:latin typeface="Times New Roman" pitchFamily="18"/>
              </a:rPr>
              <a:t>ORGANIZATOR:</a:t>
            </a:r>
          </a:p>
          <a:p>
            <a:pPr lvl="0" algn="just"/>
            <a:r>
              <a:rPr lang="hr-HR" sz="1400">
                <a:latin typeface="Times New Roman" pitchFamily="18"/>
              </a:rPr>
              <a:t>Gradska knjižnica Zadar</a:t>
            </a:r>
          </a:p>
          <a:p>
            <a:pPr lvl="0" algn="just"/>
            <a:r>
              <a:rPr lang="hr-HR" sz="1400">
                <a:latin typeface="Times New Roman" pitchFamily="18"/>
              </a:rPr>
              <a:t>NOSITELJ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 Knjižničarka, razrednici, profesorice hrvatskog jezika.</a:t>
            </a:r>
          </a:p>
          <a:p>
            <a:pPr lvl="0" algn="just"/>
            <a:r>
              <a:rPr lang="hr-HR" sz="1400">
                <a:latin typeface="Times New Roman" pitchFamily="18"/>
              </a:rPr>
              <a:t>OPĆI CILJ:</a:t>
            </a:r>
          </a:p>
          <a:p>
            <a:pPr lvl="0" algn="just"/>
            <a:r>
              <a:rPr lang="hr-HR" sz="1400">
                <a:latin typeface="Times New Roman" pitchFamily="18"/>
              </a:rPr>
              <a:t>Promocija čitanja.</a:t>
            </a:r>
          </a:p>
          <a:p>
            <a:pPr lvl="0" algn="just"/>
            <a:r>
              <a:rPr lang="hr-HR" sz="1400">
                <a:latin typeface="Times New Roman" pitchFamily="18"/>
              </a:rPr>
              <a:t>CILJEVI:</a:t>
            </a:r>
          </a:p>
          <a:p>
            <a:pPr lvl="0" algn="just"/>
            <a:r>
              <a:rPr lang="hr-HR" sz="1400">
                <a:latin typeface="Times New Roman" pitchFamily="18"/>
              </a:rPr>
              <a:t>Poticanje čitanja kod djece, kreativno izražavanje prema literarnom poticaju, prepoznavanje važnosti pisanje riječi i razumijevanje dojmova koje knjige bude u čitateljima.</a:t>
            </a:r>
          </a:p>
          <a:p>
            <a:pPr lvl="0" algn="just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 algn="just"/>
            <a:r>
              <a:rPr lang="hr-HR" sz="1400">
                <a:latin typeface="Times New Roman" pitchFamily="18"/>
              </a:rPr>
              <a:t>Radionice, čitanje odabranih naslova u skladu s temom manifestacije, prema mogućnostima organizacija gostujućeg susreta, izložba knjižničnog fonda koji odgovara temi.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VREMENIK AKTIVNOSTI:</a:t>
            </a:r>
          </a:p>
          <a:p>
            <a:pPr lvl="0" algn="just"/>
            <a:r>
              <a:rPr lang="hr-HR" sz="1400">
                <a:latin typeface="Times New Roman" pitchFamily="18"/>
              </a:rPr>
              <a:t>ožujak 2023.</a:t>
            </a:r>
          </a:p>
          <a:p>
            <a:pPr lvl="0" algn="just"/>
            <a:r>
              <a:rPr lang="hr-HR" sz="1400">
                <a:latin typeface="Times New Roman" pitchFamily="18"/>
              </a:rPr>
              <a:t>VREDNOVANJE:</a:t>
            </a:r>
          </a:p>
          <a:p>
            <a:pPr lvl="0" algn="just"/>
            <a:r>
              <a:rPr lang="hr-HR" sz="1400">
                <a:latin typeface="Times New Roman" pitchFamily="18"/>
              </a:rPr>
              <a:t> Izložba radova.</a:t>
            </a:r>
          </a:p>
          <a:p>
            <a:pPr lvl="0" algn="just"/>
            <a:endParaRPr lang="hr-HR" sz="14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11C76-205A-0E0F-9134-BA2B3FAB63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059799-6092-301D-5D2E-D37926F93E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/>
              <a:t>RUKSAK PUN KULTURE</a:t>
            </a:r>
          </a:p>
          <a:p>
            <a:pPr lvl="0" algn="just"/>
            <a:r>
              <a:rPr lang="hr-HR"/>
              <a:t>ORGANIZATOR:</a:t>
            </a:r>
          </a:p>
          <a:p>
            <a:pPr lvl="0" algn="just"/>
            <a:r>
              <a:rPr lang="hr-HR"/>
              <a:t>Ministarstvo kulture</a:t>
            </a:r>
          </a:p>
          <a:p>
            <a:pPr lvl="0" algn="just"/>
            <a:r>
              <a:rPr lang="hr-HR"/>
              <a:t>NOSITELJ AKTIVNOSTI:</a:t>
            </a:r>
          </a:p>
          <a:p>
            <a:pPr lvl="0" algn="just"/>
            <a:r>
              <a:rPr lang="hr-HR"/>
              <a:t> Knjižničarka, razrednici.</a:t>
            </a:r>
          </a:p>
          <a:p>
            <a:pPr lvl="0" algn="just"/>
            <a:r>
              <a:rPr lang="hr-HR"/>
              <a:t>OPĆI CILJ:</a:t>
            </a:r>
          </a:p>
          <a:p>
            <a:pPr lvl="0" algn="just"/>
            <a:r>
              <a:rPr lang="hr-HR"/>
              <a:t> Približiti kulturne sadržaje mladima.</a:t>
            </a:r>
          </a:p>
          <a:p>
            <a:pPr lvl="0" algn="just"/>
            <a:r>
              <a:rPr lang="hr-HR"/>
              <a:t>CILJEVI:</a:t>
            </a:r>
          </a:p>
          <a:p>
            <a:pPr lvl="0" algn="just"/>
            <a:r>
              <a:rPr lang="hr-HR"/>
              <a:t> Djeci i mladima omogućiti pristup raznolikim kulturnim sadržajima. Probuditi kod djece interes i ljubav prema različitim umjetničkim područjima. Otvoriti put za daljnje bavljenje djelatnostima iz umjetnosti i kulture.</a:t>
            </a:r>
          </a:p>
          <a:p>
            <a:pPr lvl="0" algn="just"/>
            <a:r>
              <a:rPr lang="hr-HR"/>
              <a:t>NAČIN REALIZACIJE:</a:t>
            </a:r>
          </a:p>
          <a:p>
            <a:pPr lvl="0" algn="just"/>
            <a:r>
              <a:rPr lang="hr-HR"/>
              <a:t>Gostujuće radionice odabrane od strane Ministarstva kulture.</a:t>
            </a:r>
          </a:p>
          <a:p>
            <a:pPr lvl="0" algn="just"/>
            <a:r>
              <a:rPr lang="hr-HR"/>
              <a:t>VREMENIK AKTIVNOSTI:</a:t>
            </a:r>
          </a:p>
          <a:p>
            <a:pPr lvl="0" algn="just"/>
            <a:r>
              <a:rPr lang="hr-HR"/>
              <a:t>svibanj 2023.</a:t>
            </a:r>
          </a:p>
          <a:p>
            <a:pPr lvl="0" algn="just"/>
            <a:r>
              <a:rPr lang="hr-HR"/>
              <a:t>VREDNOVANJE:</a:t>
            </a:r>
          </a:p>
          <a:p>
            <a:pPr lvl="0" algn="just"/>
            <a:r>
              <a:rPr lang="hr-HR"/>
              <a:t>Izvješće nakon provedenog projekta.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20BBF-76B0-1D9E-5003-E9ECE32060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 ŠKOLSKA KNJIŽNICA</a:t>
            </a:r>
            <a:r>
              <a:rPr lang="hr-HR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NASTAVAK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4CF8DB-EEF4-8F55-7892-B0E3E0DB1E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hr-HR"/>
              <a:t>DAN SIGURNIJE INTERNETA</a:t>
            </a:r>
          </a:p>
          <a:p>
            <a:pPr lvl="0" algn="just"/>
            <a:r>
              <a:rPr lang="hr-HR"/>
              <a:t>ORGANIZATOR:</a:t>
            </a:r>
          </a:p>
          <a:p>
            <a:pPr lvl="0" algn="just"/>
            <a:r>
              <a:rPr lang="hr-HR"/>
              <a:t>Centar za sigurniji Internet.</a:t>
            </a:r>
          </a:p>
          <a:p>
            <a:pPr lvl="0" algn="just"/>
            <a:r>
              <a:rPr lang="hr-HR"/>
              <a:t>NOSITELJ AKTIVNOSTI:</a:t>
            </a:r>
          </a:p>
          <a:p>
            <a:pPr lvl="0" algn="just"/>
            <a:r>
              <a:rPr lang="hr-HR"/>
              <a:t> Knjižničarka, učiteljice razredne nastave, prof. informatike.</a:t>
            </a:r>
          </a:p>
          <a:p>
            <a:pPr lvl="0" algn="just"/>
            <a:r>
              <a:rPr lang="hr-HR"/>
              <a:t>OPĆI CILJ:</a:t>
            </a:r>
          </a:p>
          <a:p>
            <a:pPr lvl="0" algn="just"/>
            <a:r>
              <a:rPr lang="hr-HR"/>
              <a:t>Vrednovati ih i kritički pristupati internetskim sadržajima.</a:t>
            </a:r>
          </a:p>
          <a:p>
            <a:pPr lvl="0" algn="just"/>
            <a:r>
              <a:rPr lang="hr-HR"/>
              <a:t>CILJEVI:</a:t>
            </a:r>
          </a:p>
          <a:p>
            <a:pPr lvl="0" algn="just"/>
            <a:r>
              <a:rPr lang="hr-HR"/>
              <a:t> Osvijestiti važnost pravilnog ponašanja u virtualnom prostoru. Potaknuti učenike na zaštitu vlastitih podataka. Razvijati svijest o odgovornom korištenju društvenih mreža. Kritički ulaziti u komunikaciju putem interneta te prepoznati i prijaviti znakove virtualnog zlostavljanja.</a:t>
            </a:r>
          </a:p>
          <a:p>
            <a:pPr lvl="0" algn="just"/>
            <a:r>
              <a:rPr lang="hr-HR"/>
              <a:t>NAČIN REALIZACIJE:</a:t>
            </a:r>
          </a:p>
          <a:p>
            <a:pPr lvl="0" algn="just"/>
            <a:r>
              <a:rPr lang="hr-HR"/>
              <a:t> Radionice, kviz, društvene igre s ciljem upoznavanja internetskog bontona.</a:t>
            </a:r>
          </a:p>
          <a:p>
            <a:pPr lvl="0" algn="just"/>
            <a:r>
              <a:rPr lang="hr-HR"/>
              <a:t>VREMENIK AKTIVNOSTI:</a:t>
            </a:r>
          </a:p>
          <a:p>
            <a:pPr lvl="0" algn="just"/>
            <a:r>
              <a:rPr lang="hr-HR"/>
              <a:t> veljača 2023.</a:t>
            </a:r>
          </a:p>
          <a:p>
            <a:pPr lvl="0" algn="just"/>
            <a:r>
              <a:rPr lang="hr-HR"/>
              <a:t>VREDNOVANJE:</a:t>
            </a:r>
          </a:p>
          <a:p>
            <a:pPr lvl="0" algn="just"/>
            <a:r>
              <a:rPr lang="hr-HR"/>
              <a:t>Izložba radova nastalih na radionici.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B72D66-208E-E2FA-8AAD-F804BE07C5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8. OSTALE ODGOJNO-OBRAZOVNE AKTIVNOSTI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</a:t>
            </a: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.1. UČENIČKA ZADRUGA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 UČENICI 5. – 8. RAZREDA I ZAPOSLENICI ŠKOLE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3C7D032-5B7F-E182-0D36-FCC64C76CB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zadovoljavanje individualnih potreba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profesionalno informiranje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razvoj sposobnosti, znanja, vještina kroz samostalni i suradnički, praktični i stvaralački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razvijanje  kritičkog i stvaralačkog mišljenja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razvijanje pozitivnog odnosa prema estetskim vrijednostima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razvijanje poduzetništva  ( razviti inicijativnost i ustrajnost u aktivnostima, posebice u učenju ; razviti stvaralački pristup prema izazovu i promjenama ; razviti samostalnost, samopouzdanje i osobni integritet; steći temeljna znanja u području gospodarstva i vođenja poslova; osvijestiti važnost i mogućnosti samozapošljavanja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sudjelovanje na svim smotrama i natjecanjima učeničkih zadruga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organiziranje prodajnih izložbi proizvoda zadruge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Učiteljica Jasminka Dubravica , učenici, zaposlenici škole , roditelji i vanjski suradnici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djelatnost u dvije sekcije: maslinarstvo,  izrada ukrasnih i uporabnih  proizvoda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prema planu i programu izrada proizvoda koja uključuje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           - demonstraciju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           - uvježbavanje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0058">
            <a:extLst>
              <a:ext uri="{FF2B5EF4-FFF2-40B4-BE49-F238E27FC236}">
                <a16:creationId xmlns:a16="http://schemas.microsoft.com/office/drawing/2014/main" id="{28A9D87B-1E8E-A420-B250-E420216C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0" y="476280"/>
            <a:ext cx="6624719" cy="316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558BF00-145C-50B3-F174-DBD1BA176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8.1. UČENIČKA ZADRUGA – NASTAVAK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674CA4-7E8A-2ADA-0705-046548FAC9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VREMENIK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tijekom školske godine , 2 sata tjedno, ukupno 70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sredstva namijenjena kupovini materijala za izradu ukrasnih i uporabnih predmeta i održavanje maslinika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izvori financiranja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                  -   sredstva od prodaje proizvoda učeničke zadruge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                  -   sredstva Županije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                  -   donacije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samovrednovanje i vrednovanje od stane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priznavanje drugih  za ostvarene rezultate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</a:t>
            </a:r>
            <a:r>
              <a:rPr lang="hr-HR" sz="1600">
                <a:latin typeface="Times New Roman" pitchFamily="18"/>
              </a:rPr>
              <a:t>analiza rada na kraju školske godine  na temelju rezultata samovrednovanja i vrednovanja u cilju podizanja kvalitete rada  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</a:pPr>
            <a:endParaRPr lang="hr-HR" sz="1600">
              <a:effectLst>
                <a:outerShdw dist="17961" dir="2700000">
                  <a:scrgbClr r="0" g="0" b="0"/>
                </a:outerShdw>
              </a:effectLst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56D7FB-7F22-2401-52A1-9495334DC6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8.2. GLOBE PROGRAM  ( UČENICI 5. – 8. RAZREDA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0E06CD-B756-1547-38FF-46C278A285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- </a:t>
            </a: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razvijanje socijalnih vještina, samopoštovanja,  podizanje razine ekološke svijesti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osposobljavanje učenika  za mjerenje i opažanja koja će doprinijeti  boljem znanstvenom razumijevanju različitih ekosustava planeta Zemlje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obogaćivanje i nadopunjavanje postojećih nastavnih programa prirodoslovlja, geografije, matematike i informatike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44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motivirati učenike za istraživački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razviti sposobnosti i vještine timskog rada, odgovornost, kritičko promišljanje, komunikacijske vještine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koristiti računala za unos podataka kao i za traženje podataka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primijeniti školska  teoretska znanja iz različitih predmeta na konkretnim primjerima iz okoliša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integrirati GLOBE program u redovnu nastavu i izvannastavne aktivnosti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razvijati svijest o potrebi očuvanja okoliša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Jasminka Dubravica , učiteljica prirode i  biologije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9C56370D-A877-C0C1-0228-1F8DAD2BE7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28000" y="573408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57354-5E5A-CEC9-77AB-AD14ACD379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8.2 GLOBE PROGRAM – NASTAVAK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A2F81C-89B7-BAD9-A3AE-D96ABF5C5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</a:t>
            </a: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svakodnevno prikupljanje atmosferskih podataka pomoću automatske meteorološke stanice ( min. , max. i trenutna temperature zraka, vlažnost zraka, tlak zraka , količina oborina ) i samostalno ( vrste oblaka, tragovi kondenzacije i naoblaka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jednom tjedno prikupljanje podataka za tlo ( temperatura tla na 5cm i 10 cm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praćenje pupanja smokve ( ožujak i travanj ) , mjerenje temperature mora i tla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unos prikupljenih podataka u GLOBE bazu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pripremanje istraživačkog projekta za državnu smotru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sudjelovanje na međužupanijskoj i državnoj GLOBE smotri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ostvarivanje suradnje s ostalim GLOBE školama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upoznavanje učenika, učitelja i roditelja s radom GLOBE skupine ( uređenje panoa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tijekom školske godine , 2 sata tjedno, ukupno 70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sredstva potrebna za potrošni materijal( papiri,  plakati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sredstva potrebna  za kupovinu mjernih   uređaja ( digitalni termometar za tlo, kišomjer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sredstva potrebna za održavanje meteorološke kućice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sredstva potrebna za odlazak na međužupanijsku i državnu GLOBE smotru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Samovrednovanje i vrednovanje od strane učenika i roditelja (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priznavanje drugih za uspješnost ( na prezentacijama  i smotrama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-  analiza rada na kraju školske godine u cilju poboljšanja rada učitelja i učenika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CD663-E7A4-199D-EBC1-4322AB4912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8.3. HUMANE VREDNOTE ( UČENICI 1. – 8. RAZREDA 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43C0D1-B3AE-E763-7119-CC006F9D4B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1979640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ISHODI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odgoj učenika za humaniji i zdraviji život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razvijanje svijesti o humanim vrednotama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Prihvaćanje različitosti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dati osnove zdravstvene izobrazbe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razvijati socijalnu svijest kroz humanitarni rad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poticati humane osjećaje i djelovanje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razrednici svih razreda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sakupljanje hrane i odjeće za djecu Vukovara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sakupljanje dobrovoljnih priloga za Crveni križ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posjet staračkom domu u Preku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učenje o zdravlju, prehrani i higijeni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Obilježavanje tjedna solidarnosti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tijekom školske godine, 1 sat tjedno, ukupno 35 sati godišnje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škola: panoi, slike, bojice, ljepila, markeri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roditelji: dobrovoljni prilozi ( novac, hrana, odjeća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pozitivan stav zajednice prema humanitarnom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 poticaj u kontinuiranom radu tijekom nastavnog procesa. Povećanje kvalitete rada.</a:t>
            </a:r>
          </a:p>
          <a:p>
            <a:pPr lvl="0" hangingPunct="1">
              <a:lnSpc>
                <a:spcPct val="80000"/>
              </a:lnSpc>
              <a:spcBef>
                <a:spcPts val="249"/>
              </a:spcBef>
            </a:pPr>
            <a:endParaRPr lang="hr-HR" sz="10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E6B5A62C-ED10-FCA2-42B9-43F48A47DE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4719" y="198899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9341D4-7187-37EE-FC13-48526E5EE9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9.  ŠKOLSKI PROGRAM PREVENCIJE – PROGRAM MEĐUPREDMETNIH SADRŽAJA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76AAED-A528-7C30-11CB-95B573AA75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400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6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educirati djecu i mlade o štetnom utjecaju svih sredstava ovisnosti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poticati organizirano provođenje slobodnog vremena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poticati i razvijati kreativnost djece i mladih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provoditi vježbe socijalnih vještina kod djece i mladih u cilju prevencije nasilničkog ponašanja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razvijati  toleranciju  , odnosno poštivanje različitosti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usvajanje zdravih stilova života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razvijanje navike za brigu o vlastitom zdravlju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razvoj asertivnog načina ponašanja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jačanje samopoštovanja i pozitivne slike o sebi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svi nastavnici, i razrednici na satovima razrednika  i unutar programskih sadržaja nastavnih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obrada nastavne jedinice koja sadržajno pokriva ŠPP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 satu razrednika provođenje radionica s ciljem razvijanja socijalnih vještina i sprječavanja nasilja među djecom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 tijeku školske godine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papir, flomasteri , olovke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samovrednovanje i vrednovanje promjene stavova, pravila i pretpostavki glede sredstava ovisnosti ( ankete, upitnici 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72652-F64A-9248-3B91-8845981369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333000"/>
            <a:ext cx="8229600" cy="138420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   UVOD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2FD7A4-DDAD-76F4-8753-EAD6A08769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 hangingPunct="1">
              <a:lnSpc>
                <a:spcPct val="80000"/>
              </a:lnSpc>
              <a:spcBef>
                <a:spcPts val="44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Školski kurikulum podrazumijeva sve sadržaje, procese i aktivnosti koji su usmjereni na ostvarivanje ciljeva i zadaća odgoja i obrazovanja kako bi se promovirali intelektualni , osobni, društveni i tjelesni razvoj učenika , a obuhvaća , osim službenih programa nastave, i druge programe koje škola provodi , pokazuje brojne aktivnosti učenika i učitelja, pokazuje po čemu je škola prepoznatljiva.  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Školskim kurikulumom nastoje se razviti nove kompetencije pojedinca koje zahtjeva suvremeno društvo , s naglaskom na razvoj inovativnosti, rješavanja problema, razvoja kritičkog mišljenja, poduzetnosti, informatičke pismenosti, socijalnih i drugih kompetencija.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Planiranim aktivnostima, programima i projektima težimo kvalitetnim rezultatima ostvariti ciljeve usmjerene na učenika i njegov razvoj , stručnu samostalnost i odgovornost učitelja, samostalnost i razvoj škole, te uz potporu uže i šire lokalne zajednice doprinijeti izgradnji učinkovitog i kvalitetnog obrazovnog sustava.</a:t>
            </a:r>
          </a:p>
        </p:txBody>
      </p:sp>
      <p:pic>
        <p:nvPicPr>
          <p:cNvPr id="4" name="Picture 4" descr="12">
            <a:extLst>
              <a:ext uri="{FF2B5EF4-FFF2-40B4-BE49-F238E27FC236}">
                <a16:creationId xmlns:a16="http://schemas.microsoft.com/office/drawing/2014/main" id="{A67DDD3F-C348-AF81-CFC8-ECEFC2F3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360" y="146160"/>
            <a:ext cx="2664000" cy="155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F787A-B44C-126E-CF48-40622336FA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9.1. ŠKOLSKI  PROGRAM PREVENCIJE OVISNOSTI TRENING ŽIVOTNIH VJEŠTINA - UČENICI 3 i 4. RAZREDA 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BFA97F-AB47-D170-5997-89756C3FA0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60" y="191627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smanjiti interes mladih za uzimanje sredstava ovisnosti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upozoriti učenike na opasnosti i štetnosti zlouporabe sredstava ovisnosti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pomoći učenicima  u formiranju negativnog stava prema uzimanju sredstava ovisnosti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razvoj širokog spektra osobnih i socijalnih vještina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unaprjeđenje opće kompetencije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primjena usvojenih vještina u situacijama socijalnog pritiska za korištenje jedne ili više psihoaktivnih tvari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NOSITELJ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Nadežda Deša , psiholog – stručni suradnik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provedba programa  od 13 radionica koje sadrže glavnu svrhu, učeničke ciljeve, sadržaj i razredne aktivnosti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program  se   provodi i  ove školske godine u 3. i 4. razredu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teme koje program pokriva: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- Slika o sebi i samounaprijeđivanje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Donošenje odluka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Pušenje – zablude i istine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Alkohol – zablude i istine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Marihuana – zablude i istine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Utjecaj medija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Nasilje i mediji ( izborno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Anksioznost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Suočavanje s ljutnjom ( izborno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Komunikacijske vještine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Socijalne vještine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Asertivnost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- Rješavanje sukoba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VREMENIK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u tijeku školske godine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radni materijal osigurao je Zavod za javno zdravstvo koji program i  financira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primjena upitnika prije primjene i nakon primjene programa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evaluacijske liste nakon svake radionice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1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800">
                <a:effectLst>
                  <a:outerShdw dist="17961" dir="2700000">
                    <a:scrgbClr r="0" g="0" b="0"/>
                  </a:outerShdw>
                </a:effectLst>
              </a:rPr>
              <a:t>-  evaluacija cijelog programa   ( nakon 3 godine primjene 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3005D3-4423-2D79-4BB0-BCC44DAAD4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9.2. ŠKOLSKI PROGRAM PREVENCIJE OVISNOSTI – SURADNJA S  RODITELJIMA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D744A2-BA83-1BEF-037C-E1E3804E7A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educirati roditelje o štetnosti svih sredstava ovisnosti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pružiti podršku i povećati roditeljske kapacitete u odgoju djece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organizirati predavanja i radionice za roditelje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uključiti roditelje u planirane aktivnosti škole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stvarati pozitivan odnos na relaciji učenik- učitelj- roditelj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NOSITELJI AKTIVNOSTI: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psiholog, pedagog, razrednici, vanjski suradnici ( PU Zadar, Obiteljski centar)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predavanja i radionice na roditeljskim sastancima, sudjelovanje roditelja u vannastavnim aktivnostima škole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u tijeku školske godine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školski pribor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osobno zadovoljstvo učenika, učitelja i roditelja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 i samovrednovanje ( ankete,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analiza rada na kraju školske godine  na temelju rezultata samovrednovanja i vrednovanja u cilju podizanja kvalitete rada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449E1A-9589-6F82-F151-CFB8516C3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10.   UČENICI S TEŠKOĆAMA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2D60DE-E815-8DB0-55E1-08F7D09F2E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poboljšati temeljna i opća znanja iz osnovnih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poticati razvoj radnih navika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omogućiti svakom učeniku maksimalni razvoj njegovih sposobnosti, vještina i svijesti o važnosti učenja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poučavanje učenika koji sporije usvajaju sadržaje zbog određenih teškoća u razvoju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senzibiliziranje ostalih učenika za njihove potrebe , pružanje pomoći i suradnju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učitelji, psiholog , pedagog,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pedagoška opservacija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primjena individualiziranih  metoda i postupaka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prilagodba sadržaja individualiziranim i prilagođenim odgojno-obrazovnim programima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kontinuirano u razredu tijekom školske godine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zakazani termini kod psihologa i pedagoga jednom tjedno ili jednom u dva tjedna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psihologijski testovi , papir, fotokopiranje, didaktička sredstva i pomagala, telefonski pozivi ( CZSS, psihijatru, školskoj ambulanti i ostalim suradnicima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poboljšavanje ocjena iz pojedinih predmeta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učitelja, učenika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analiza rada na kraju školske godine  na temelju rezultata samovrednovanja i vrednovanja u cilju podizanja kvalitete rada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D1274-5DA5-67C8-2B5E-BAD59E0A56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11. PROJEKTNA NASTAVA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11.1. UNICEF-OV PROJEKT “ Za sigurno i poticajno okruženje u školama “ – “ Stop nasilju među djecom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“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38EC76-0DAA-50C3-72B9-3AC8AA146A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povećati razinu osviještenosti o problemu nasilja kod djece, zaposlenika škole,    roditelja   i  lokalne zajednice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povećati razinu znanja o načinima i mehanizmima djelovanja u školi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potaknuti spremnost na akciju i promjene kod svih zaposlenih, djece, roditelja i čimbenika u društvenoj sredini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stvoriti sustav podrške i zaštite djeci koja trpe nasilje ili se ponašaju nasilno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uključiti djecu, zaposlene, roditelje, stručnjake i lokalnu zajednicu u proces promjena ponašanja i stvaranja drugačije klime u školi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osigurati trajnost i održivost projekta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evaluirati projekt – učinke i korist za djecu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smanjiti nasilje među djecom na najmanju moguću mjeru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NOSITELJI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koordinacijski odbor, svi zaposlenici škole , roditelji, lokalna zajednica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projekt se sustavno provodi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- kontinuiranom  edukacijom učitelja i ostalih zaposlenika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- provođenjem  radionica s učenicima od 1. do 8. razreda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- suradnjom s lokalnom zajednicom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                         - evaluacijom projekta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VREMENIK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u tijeku školske godine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potrošni materijal ( papir, flomasteri , bojice hamer papir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postupak samoprocjene uspješnosti i postignuća u školi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000">
                <a:effectLst>
                  <a:outerShdw dist="17961" dir="2700000">
                    <a:scrgbClr r="0" g="0" b="0"/>
                  </a:outerShdw>
                </a:effectLst>
              </a:rPr>
              <a:t>- 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analiza rada na kraju školske godine  na temelju rezultata samovrednovanja i vrednovanja u cilju podizanja kvalitete rada</a:t>
            </a:r>
          </a:p>
        </p:txBody>
      </p:sp>
      <p:pic>
        <p:nvPicPr>
          <p:cNvPr id="4" name="Picture 4" descr="LOGO_STOP_NASILJUb-2">
            <a:extLst>
              <a:ext uri="{FF2B5EF4-FFF2-40B4-BE49-F238E27FC236}">
                <a16:creationId xmlns:a16="http://schemas.microsoft.com/office/drawing/2014/main" id="{75FA5E6E-D820-7FD8-E285-41A16A6A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96360" y="5300639"/>
            <a:ext cx="1172880" cy="72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27A7D-EFD3-04F4-B71C-662D4EF1CA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67120"/>
            <a:ext cx="8229600" cy="1434600"/>
          </a:xfrm>
        </p:spPr>
        <p:txBody>
          <a:bodyPr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11.2. PROJEKT: MREŽA ŠKOLA NA ZAŠTIĆENOM PODRUČJU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6D82E4-3480-CCC3-5D03-001A8C52CD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085120"/>
            <a:ext cx="8229600" cy="4114800"/>
          </a:xfrm>
        </p:spPr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unaprijeđenje odgojno obrazovnog sustava i veće povezanosti učenika s prirodom</a:t>
            </a:r>
          </a:p>
          <a:p>
            <a:pPr lvl="0"/>
            <a:r>
              <a:rPr lang="hr-HR" sz="1200">
                <a:latin typeface="Times New Roman" pitchFamily="18"/>
              </a:rPr>
              <a:t>- razvijanje kritičkog promišljanja</a:t>
            </a:r>
          </a:p>
          <a:p>
            <a:pPr lvl="0"/>
            <a:r>
              <a:rPr lang="hr-HR" sz="1200">
                <a:latin typeface="Times New Roman" pitchFamily="18"/>
              </a:rPr>
              <a:t>- razvijanje pozitivnog stava prema prirodnoj i kulturnoj baštini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povezivanje odg.obr. ustanova  sa zaštićenim područjima ( Nacionalnim parkovima i parkovima prirode )</a:t>
            </a:r>
          </a:p>
          <a:p>
            <a:pPr lvl="0"/>
            <a:r>
              <a:rPr lang="hr-HR" sz="1200">
                <a:latin typeface="Times New Roman" pitchFamily="18"/>
              </a:rPr>
              <a:t>- zajedničko učenje kroz aktivnosti u prirodi</a:t>
            </a:r>
          </a:p>
          <a:p>
            <a:pPr lvl="0"/>
            <a:r>
              <a:rPr lang="hr-HR" sz="1200">
                <a:latin typeface="Times New Roman" pitchFamily="18"/>
              </a:rPr>
              <a:t>- njegovanje partnerstva između škola i zaštićenog područja vođeno zajedničkim ciljevima koji osiguravaju čuvanje prirodnog i kulturnog nasljedstva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stručna služba NP „ Paklenica „ , Jasminka Dubravica , prof. Biologije i Kemije</a:t>
            </a:r>
          </a:p>
          <a:p>
            <a:pPr lvl="0"/>
            <a:r>
              <a:rPr lang="hr-HR" sz="1200">
                <a:latin typeface="Times New Roman" pitchFamily="18"/>
              </a:rPr>
              <a:t>REALIZACIJA:</a:t>
            </a:r>
          </a:p>
          <a:p>
            <a:pPr lvl="0"/>
            <a:r>
              <a:rPr lang="hr-HR" sz="1200">
                <a:latin typeface="Times New Roman" pitchFamily="18"/>
              </a:rPr>
              <a:t>- izvanučionička i terenska nastava</a:t>
            </a:r>
          </a:p>
          <a:p>
            <a:pPr lvl="0"/>
            <a:r>
              <a:rPr lang="hr-HR" sz="1200">
                <a:latin typeface="Times New Roman" pitchFamily="18"/>
              </a:rPr>
              <a:t>- demonstracija, istraživanje, izrada plakata ili istraživačkih radova  </a:t>
            </a:r>
          </a:p>
          <a:p>
            <a:pPr lvl="0"/>
            <a:r>
              <a:rPr lang="hr-HR" sz="1200">
                <a:latin typeface="Times New Roman" pitchFamily="18"/>
              </a:rPr>
              <a:t>VREMENIK :</a:t>
            </a:r>
          </a:p>
          <a:p>
            <a:pPr lvl="0"/>
            <a:r>
              <a:rPr lang="hr-HR" sz="1200">
                <a:latin typeface="Times New Roman" pitchFamily="18"/>
              </a:rPr>
              <a:t>- tijekom školske godine 2022. / 2023.</a:t>
            </a:r>
          </a:p>
          <a:p>
            <a:pPr lvl="0"/>
            <a:r>
              <a:rPr lang="hr-HR" sz="1200">
                <a:latin typeface="Times New Roman" pitchFamily="18"/>
              </a:rPr>
              <a:t>TROŠKOVNIK:</a:t>
            </a:r>
          </a:p>
          <a:p>
            <a:pPr lvl="0"/>
            <a:r>
              <a:rPr lang="hr-HR" sz="1200">
                <a:latin typeface="Times New Roman" pitchFamily="18"/>
              </a:rPr>
              <a:t>- sredstva potrebna za realizaciju projekta osigurat će NP Paklenica , roditelji i škol</a:t>
            </a:r>
          </a:p>
          <a:p>
            <a:pPr lvl="0"/>
            <a:r>
              <a:rPr lang="hr-HR" sz="1200">
                <a:latin typeface="Times New Roman" pitchFamily="18"/>
              </a:rPr>
              <a:t>VREDNOVANJE :</a:t>
            </a:r>
          </a:p>
          <a:p>
            <a:pPr lvl="0"/>
            <a:r>
              <a:rPr lang="hr-HR" sz="1200">
                <a:latin typeface="Times New Roman" pitchFamily="18"/>
              </a:rPr>
              <a:t>- projekt će biti evaluiran na razini svih škola partnera u projektu ( evaluacijski lisići )   </a:t>
            </a:r>
          </a:p>
          <a:p>
            <a:pPr lvl="0"/>
            <a:r>
              <a:rPr lang="hr-HR" sz="1200">
                <a:latin typeface="Times New Roman" pitchFamily="18"/>
              </a:rPr>
              <a:t>- prezentacije plakata , ppt prezentacije , prezentacije digitalnim alatima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7A846B-D0A7-0EA1-79B0-9AD83ADFCC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27960"/>
            <a:ext cx="8229600" cy="1384559"/>
          </a:xfrm>
        </p:spPr>
        <p:txBody>
          <a:bodyPr>
            <a:spAutoFit/>
          </a:bodyPr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11.3. PROJEKT : ZNANSTVENI TJEDAN   -  FESTIVAL ZNANOSTI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51F199-7744-E575-66C5-A1DB1B5C12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41119"/>
            <a:ext cx="8229600" cy="41148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popularizacija znanosti   kod učenika</a:t>
            </a:r>
          </a:p>
          <a:p>
            <a:pPr lvl="0"/>
            <a:r>
              <a:rPr lang="hr-HR" sz="1200">
                <a:latin typeface="Times New Roman" pitchFamily="18"/>
              </a:rPr>
              <a:t>- stvaranje sustavnih okvira za prepoznavanje, uključivanje i rad s potencijalno darovitim učenicima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raznolikim aktivnostima približiti učenicima znanstvene metode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Jasminka Dubravica, prof. Biologije, Josipa Tičić Kolanović prof. Kemije, Nadežda Deša, stručnik suradnik psiholog ,</a:t>
            </a:r>
          </a:p>
          <a:p>
            <a:pPr lvl="0"/>
            <a:r>
              <a:rPr lang="hr-HR" sz="1200">
                <a:latin typeface="Times New Roman" pitchFamily="18"/>
              </a:rPr>
              <a:t>   Marija Bobić Vlajnić, učitelj fizike</a:t>
            </a:r>
          </a:p>
          <a:p>
            <a:pPr lvl="0"/>
            <a:r>
              <a:rPr lang="hr-HR" sz="1200">
                <a:latin typeface="Times New Roman" pitchFamily="18"/>
              </a:rPr>
              <a:t>REALIZACIJA :</a:t>
            </a:r>
          </a:p>
          <a:p>
            <a:pPr lvl="0"/>
            <a:r>
              <a:rPr lang="hr-HR" sz="1200">
                <a:latin typeface="Times New Roman" pitchFamily="18"/>
              </a:rPr>
              <a:t>- izvođenje eksperimenata u 2. i 3. razredu ; izrada plakata i PPT prezentacija ( učenici od 5.-8.r ) , izvođenje psihologijskih eksperimenata 8.r.</a:t>
            </a:r>
          </a:p>
          <a:p>
            <a:pPr lvl="0"/>
            <a:r>
              <a:rPr lang="hr-HR" sz="1200">
                <a:latin typeface="Times New Roman" pitchFamily="18"/>
              </a:rPr>
              <a:t>VREMENIK:</a:t>
            </a:r>
          </a:p>
          <a:p>
            <a:pPr lvl="0"/>
            <a:r>
              <a:rPr lang="hr-HR" sz="1200">
                <a:latin typeface="Times New Roman" pitchFamily="18"/>
              </a:rPr>
              <a:t>- svibanj 2023.</a:t>
            </a:r>
          </a:p>
          <a:p>
            <a:pPr lvl="0"/>
            <a:r>
              <a:rPr lang="hr-HR" sz="1200">
                <a:latin typeface="Times New Roman" pitchFamily="18"/>
              </a:rPr>
              <a:t>TROŠKOVNIK:</a:t>
            </a:r>
          </a:p>
          <a:p>
            <a:pPr lvl="0"/>
            <a:r>
              <a:rPr lang="hr-HR" sz="1200">
                <a:latin typeface="Times New Roman" pitchFamily="18"/>
              </a:rPr>
              <a:t>- sredstva za realizaciju projekta osigurat će  Sveučilište u Zadru</a:t>
            </a:r>
          </a:p>
          <a:p>
            <a:pPr lvl="0"/>
            <a:r>
              <a:rPr lang="hr-HR" sz="1200">
                <a:latin typeface="Times New Roman" pitchFamily="18"/>
              </a:rPr>
              <a:t>VREDNOVANJE :</a:t>
            </a:r>
          </a:p>
          <a:p>
            <a:pPr lvl="0"/>
            <a:r>
              <a:rPr lang="hr-HR" sz="1200">
                <a:latin typeface="Times New Roman" pitchFamily="18"/>
              </a:rPr>
              <a:t>- evaluacija projekta primjenom anketnih listića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EBF2A-EE92-63B3-D422-A2E033CAC0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11.4.  PROJEKT : ŠKOLSKI PROGRAM RADA S DAROVITIM UČENICIMA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„ HALO , TO SMO MI „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7ECAAB-F667-486B-42E5-B9037B8C2D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lvl="0">
              <a:spcBef>
                <a:spcPts val="298"/>
              </a:spcBef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razvijati  učeničke potencijale na  intelektualnom i  umjetničkom planu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razvijati  socijalne vještine, motivaciju, emocionalnu inteligenciju, timski rad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razvijanje kritičkog promišljanja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stvaranje interne radio postaje OŠ „ Valentin Klarin „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multidisciplinarno povezivanje aktivnosti radio postaje (  iz područaja novinarstva, glazbe, sporta )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jačanje odgovornosti za vlastite postupke i aktivnosti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Nadežda Deša, psihologinja, Linda Kolega Babajko, pof. Hrvatskog jezika, Boris Cikač prof. Likovne kulture, Vesna Sorić Šoša, prof tjelesne kulture, Adrijana Maretić, prof. Glazbene kulture i učenici OŠ „ Valentin Klarin „ Preko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REALIZACIJA 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osiguravanje  tehničke podrške programu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sastajanje grupe jednom tjedno a po potrebi i češće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svakodnevno emitiranje  unaprijed dogovorenih i odabranih  tema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 tijeku školske godine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novčana sredstva za nabavku potrebnog materijala ( računalo, zvučnici, uređenje prostora ) donacijama    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 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i samovrednovanje  učenika , učitelja, roditelja  ( upitnici , ankete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analiza rada na kraju školske godine  na temelju rezultata samovrednovanja i vrednovanja u cilju podizanja kvalitete rada</a:t>
            </a:r>
          </a:p>
          <a:p>
            <a:pPr marL="342720" lvl="0" indent="-342720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spcBef>
                <a:spcPts val="298"/>
              </a:spcBef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ED33-E9D7-CB92-379B-FC4E42ECC2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5240"/>
            <a:ext cx="8229600" cy="1739880"/>
          </a:xfrm>
        </p:spPr>
        <p:txBody>
          <a:bodyPr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11.5. PROJEKT : CAP PROGRAM PROGRAM PREVENCIJE ZLOSTAVLJANJA DJECE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56095D-D245-3925-D1D0-4A15E628C2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pružiti zajednici točnu zajednici točnu informaciju o zlostavljanju kako bi se razbili mitovi o tome</a:t>
            </a:r>
          </a:p>
          <a:p>
            <a:pPr lvl="0"/>
            <a:r>
              <a:rPr lang="hr-HR" sz="1200">
                <a:latin typeface="Times New Roman" pitchFamily="18"/>
              </a:rPr>
              <a:t>- jačanje djece i pružanje pozitivne podrške djeci</a:t>
            </a:r>
          </a:p>
          <a:p>
            <a:pPr lvl="0"/>
            <a:r>
              <a:rPr lang="hr-HR" sz="1200">
                <a:latin typeface="Times New Roman" pitchFamily="18"/>
              </a:rPr>
              <a:t>- naučiti djecu da se sama zaštite  i ne učiniti ih potpuno ovisnim o odraslima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pomoći djeci da budu što je moguće manje ranjiva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Melani Tomić, učiteljica razredne nastave, Nadežda Deša , stručni suradnik psiholog</a:t>
            </a:r>
          </a:p>
          <a:p>
            <a:pPr lvl="0"/>
            <a:r>
              <a:rPr lang="hr-HR" sz="1200">
                <a:latin typeface="Times New Roman" pitchFamily="18"/>
              </a:rPr>
              <a:t>REALIZACIJA:</a:t>
            </a:r>
          </a:p>
          <a:p>
            <a:pPr lvl="0"/>
            <a:r>
              <a:rPr lang="hr-HR" sz="1200">
                <a:latin typeface="Times New Roman" pitchFamily="18"/>
              </a:rPr>
              <a:t>- predavanje za odrasle  ( osoblje i roditelji )</a:t>
            </a:r>
          </a:p>
          <a:p>
            <a:pPr lvl="0"/>
            <a:r>
              <a:rPr lang="hr-HR" sz="1200">
                <a:latin typeface="Times New Roman" pitchFamily="18"/>
              </a:rPr>
              <a:t>- provođenje radionica u 2. i 3. razredu</a:t>
            </a:r>
          </a:p>
          <a:p>
            <a:pPr lvl="0"/>
            <a:r>
              <a:rPr lang="hr-HR" sz="1200">
                <a:latin typeface="Times New Roman" pitchFamily="18"/>
              </a:rPr>
              <a:t>- vrijeme za razgovor s djecom nakon radionice</a:t>
            </a:r>
          </a:p>
          <a:p>
            <a:pPr lvl="0"/>
            <a:r>
              <a:rPr lang="hr-HR" sz="1200">
                <a:latin typeface="Times New Roman" pitchFamily="18"/>
              </a:rPr>
              <a:t> VREMENIK :</a:t>
            </a:r>
          </a:p>
          <a:p>
            <a:pPr lvl="0"/>
            <a:r>
              <a:rPr lang="hr-HR" sz="1200">
                <a:latin typeface="Times New Roman" pitchFamily="18"/>
              </a:rPr>
              <a:t>- u tijeku školske godine 2022./2023.</a:t>
            </a:r>
          </a:p>
          <a:p>
            <a:pPr lvl="0"/>
            <a:r>
              <a:rPr lang="hr-HR" sz="1200">
                <a:latin typeface="Times New Roman" pitchFamily="18"/>
              </a:rPr>
              <a:t>VREDNOVANJE:</a:t>
            </a:r>
          </a:p>
          <a:p>
            <a:pPr lvl="0"/>
            <a:r>
              <a:rPr lang="hr-HR" sz="1200">
                <a:latin typeface="Times New Roman" pitchFamily="18"/>
              </a:rPr>
              <a:t>- samovrednovanje i vrednovanje ( evaluacijski listići )</a:t>
            </a:r>
          </a:p>
          <a:p>
            <a:pPr lvl="0"/>
            <a:endParaRPr lang="hr-HR" sz="12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E2BA6-A700-1F17-D2EA-B106EDD9FC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11.6.    PROJEKT: DAN SIGURNIJEG INTERNETA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AC95D5-F960-A8B1-9A84-932660039E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1980000"/>
            <a:ext cx="8229600" cy="4114800"/>
          </a:xfrm>
        </p:spPr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CILJEVI:</a:t>
            </a:r>
          </a:p>
          <a:p>
            <a:pPr lvl="0">
              <a:spcBef>
                <a:spcPts val="349"/>
              </a:spcBef>
            </a:pPr>
            <a:r>
              <a:rPr lang="hr-HR" sz="1400"/>
              <a:t>- omogućiti  djeci, roditeljima i učiteljima, ali i ostalim korisnicima</a:t>
            </a:r>
          </a:p>
          <a:p>
            <a:pPr lvl="0">
              <a:spcBef>
                <a:spcPts val="349"/>
              </a:spcBef>
            </a:pPr>
            <a:r>
              <a:rPr lang="hr-HR" sz="1400"/>
              <a:t>  Interneta osvijestiti sve aspekte sigurnosti djece na internetu, te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mogućnost prijave eventualne povrede on-line sigurnosti djece.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- u ponašanju djece  razviti mehanizme za filtriranje i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blokiranje mnoštva sadržaja, kako bi izgradili učinkovite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strategije donošenja odluka, te razvili kritičku medijsku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/>
              <a:t>  pismenost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NOSITELJI AKTIVNOSTI: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- Linda Kolega Babajko, prof.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NAMJENA:</a:t>
            </a:r>
          </a:p>
          <a:p>
            <a:pPr lvl="0">
              <a:spcBef>
                <a:spcPts val="349"/>
              </a:spcBef>
            </a:pPr>
            <a:r>
              <a:rPr lang="hr-HR" sz="1400"/>
              <a:t> Stvoriti sigurno online okruženje kao preduvjet zdravom razvoju i odrastanju djece.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NAČIN REALIZACIJE :</a:t>
            </a:r>
          </a:p>
          <a:p>
            <a:pPr lvl="0">
              <a:spcBef>
                <a:spcPts val="349"/>
              </a:spcBef>
            </a:pPr>
            <a:r>
              <a:rPr lang="hr-HR" sz="1400"/>
              <a:t>U školi/ online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VREMENIK:</a:t>
            </a:r>
          </a:p>
          <a:p>
            <a:pPr lvl="0">
              <a:spcBef>
                <a:spcPts val="349"/>
              </a:spcBef>
            </a:pPr>
            <a:r>
              <a:rPr lang="hr-HR" sz="1400"/>
              <a:t>- veljača 2023.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/>
              <a:t>VREDNOVANJE:</a:t>
            </a:r>
          </a:p>
          <a:p>
            <a:pPr lvl="0">
              <a:spcBef>
                <a:spcPts val="349"/>
              </a:spcBef>
            </a:pPr>
            <a:r>
              <a:rPr lang="hr-HR" sz="1400"/>
              <a:t>- samovrednovanje, vrednovanje sudionika u projektu</a:t>
            </a:r>
          </a:p>
          <a:p>
            <a:pPr lvl="0">
              <a:spcBef>
                <a:spcPts val="400"/>
              </a:spcBef>
            </a:pPr>
            <a:endParaRPr lang="hr-HR" sz="1600"/>
          </a:p>
          <a:p>
            <a:pPr lvl="0">
              <a:spcBef>
                <a:spcPts val="400"/>
              </a:spcBef>
            </a:pPr>
            <a:endParaRPr lang="hr-HR" sz="1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9F675-8AEA-83BD-C31F-013EFDE81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11.7.    E-TWINNING PROJEKT  ‘’ 100. DAN U ŠKOLI ’’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AAA5E1-596F-8ABE-5373-7B74B16F47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CILJEVI: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Cilj projekta je približiti učenicima učenje kroz igru i promišljanje. Projektnim aktivnostima nastojali smo poticati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radost učenja, čitanja, razvijanje vještine govorenja, pobuditi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interes učenika za samostalno rješavanje problemskih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zadataka i time utjecati na izgrađivanje svestrane stvaralačke osob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projekt je namijenjen učenicima kako bi simbolično različitim aktivnostima proslavili Stoti dan škole.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projektnim aktivnostima nastojali smo poticati radost učenja, čitanja, razvijanje vještine govorenja, pobuditi interes učenika za      </a:t>
            </a:r>
          </a:p>
          <a:p>
            <a:pPr lvl="0">
              <a:spcBef>
                <a:spcPts val="298"/>
              </a:spcBef>
            </a:pPr>
            <a:r>
              <a:rPr lang="hr-HR" sz="1200"/>
              <a:t> samostalno rješavanje problemskih zadataka i time utjecati na izgrađivanje svestrane stvaralačke osobe.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NAMJENA: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projekt je namijenjen učenicima kako bi simbolično različitim aktivnostima proslavili Stoti dan škole.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- 100.dan u školi je međunarodni projekt koji se obilježava sredinom veljače kao 100.dan polaska učenika u školu.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pl-PL" sz="1200"/>
              <a:t>- projekt je jednodnevni i sprovodi se određeni (100.dan) u školi.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NOSITELJI AKTIVNOSTI: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     -  Linda Kolega Babajko, prof.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RAZRED:  5a,5b,7a,7b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NAČIN REALIZACIJE :</a:t>
            </a:r>
          </a:p>
          <a:p>
            <a:pPr lvl="0">
              <a:spcBef>
                <a:spcPts val="298"/>
              </a:spcBef>
            </a:pPr>
            <a:r>
              <a:rPr lang="hr-HR" sz="1200"/>
              <a:t>- U školi/ online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VREMENIK: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stoti dan nastave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TROŠKOVNIK: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- potrošni materijal na teret roditelja i škole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/>
              <a:t>VREDNOVANJE: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 samovrednovanje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/>
              <a:t>  vrednovanje partnera u projektu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/>
          </a:p>
          <a:p>
            <a:pPr lvl="0">
              <a:spcBef>
                <a:spcPts val="400"/>
              </a:spcBef>
            </a:pPr>
            <a:endParaRPr lang="hr-HR" sz="1600"/>
          </a:p>
          <a:p>
            <a:pPr lvl="0">
              <a:spcBef>
                <a:spcPts val="400"/>
              </a:spcBef>
            </a:pPr>
            <a:endParaRPr lang="hr-HR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7EB0AD-07CE-2B4E-BB3F-77DA87F24C62}"/>
              </a:ext>
            </a:extLst>
          </p:cNvPr>
          <p:cNvSpPr/>
          <p:nvPr/>
        </p:nvSpPr>
        <p:spPr>
          <a:xfrm>
            <a:off x="331200" y="1873800"/>
            <a:ext cx="8481600" cy="3111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i="0" u="none" strike="noStrike" cap="none" baseline="0">
                <a:ln>
                  <a:noFill/>
                </a:ln>
                <a:solidFill>
                  <a:srgbClr val="FF9900"/>
                </a:solidFill>
                <a:latin typeface="Tahoma" pitchFamily="34"/>
                <a:ea typeface="Microsoft YaHei" pitchFamily="2"/>
                <a:cs typeface="Arial" pitchFamily="2"/>
              </a:rPr>
              <a:t>Što traži, ali i potiče kurikulum: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Otvaranje prostora  za aktivno učešće svih zainteresiranih u procesu obrazovanja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Samostalnost škole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Uključivanje vannastavnih aktivnosti u obrazovna područja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Profesionalnu samostalnost i odgovornost nastavnika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Kvalitetnu školu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i="0" u="none" strike="noStrike" cap="none" baseline="0">
                <a:ln>
                  <a:noFill/>
                </a:ln>
                <a:solidFill>
                  <a:srgbClr val="FF9900"/>
                </a:solidFill>
                <a:latin typeface="Tahoma" pitchFamily="34"/>
                <a:ea typeface="Microsoft YaHei" pitchFamily="2"/>
                <a:cs typeface="Arial" pitchFamily="2"/>
              </a:rPr>
              <a:t>Što je moguće u kurikularnim uvjetima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Stalna društvena potpora i briga  za učinkovitost i kvalitetu obrazovnog sustava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Konstruktivno odgovaranje društvenim izazovima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Tahoma" pitchFamily="34"/>
              <a:buChar char="•"/>
              <a:tabLst>
                <a:tab pos="45720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Arial" pitchFamily="2"/>
              </a:rPr>
              <a:t>Osposobljavanje učenika za cjeloživotno učenje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D576A-6D0D-8B58-CA11-FF3D67F75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hr-HR" sz="2800">
                <a:solidFill>
                  <a:srgbClr val="FF8000"/>
                </a:solidFill>
                <a:latin typeface="Times New Roman" pitchFamily="18"/>
              </a:rPr>
              <a:t>11.8. E-TWINNING PROJEKT   : 100. DAN U ŠKOLI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6C117E3-9409-1272-0AE0-69F79BADFE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1360" y="1800000"/>
            <a:ext cx="8229600" cy="4114800"/>
          </a:xfrm>
        </p:spPr>
        <p:txBody>
          <a:bodyPr/>
          <a:lstStyle/>
          <a:p>
            <a:pPr lvl="0"/>
            <a:r>
              <a:rPr lang="hr-HR" sz="16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 Stjecanje kompetencija za komuniciranje na materinjem jeziku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Razvijanje tjelesnog zdravstvenog područja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Osvješćivanje vlastite kulturološke dimenzije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Razvijanje osobnog i socijalnog razvoja unutar razredne zajednice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NAMJENA: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Učenje promatranjem i istraživanjem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Samostalno učenje i učenje  i kroz suradnju s drugima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Prepoznavanje osobitosti svojeg razreda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Uporaba  web alata u daljnjem učenju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Uporaba  izvorne stvarnosti i literature kao izvora informacija.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NOSITELJ AKTIVNOSTI :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 Melani Tomić , učiteljica razredne nastave  3.r Preko ; Lorena Tomić ,1.i 3.r. Ugljan, Sofija Kralj, 2.i 4.r. Ugljan  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200">
                <a:latin typeface="Times New Roman" pitchFamily="18"/>
              </a:rPr>
              <a:t>NAČIN REALIZACIJE :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Izrada plakata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Izrada crteža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Snimanje videa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Prezentacija (PPT)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VREMENIK :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Od rujna 2022. do veljače 2023.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VREDNOVANJE :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Samovrednovanje i vrednovanje ( ankete i evaluacijski listići) učenika</a:t>
            </a:r>
          </a:p>
          <a:p>
            <a:pPr lvl="0">
              <a:buClr>
                <a:srgbClr val="FFCC00"/>
              </a:buClr>
              <a:buSzPct val="120000"/>
              <a:buFont typeface="Tahoma" pitchFamily="34"/>
              <a:buChar char="•"/>
            </a:pPr>
            <a:r>
              <a:rPr lang="hr-HR" sz="1600">
                <a:latin typeface="Times New Roman" pitchFamily="18"/>
              </a:rPr>
              <a:t> </a:t>
            </a:r>
          </a:p>
          <a:p>
            <a:pPr lvl="0" hangingPunct="1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     </a:t>
            </a:r>
          </a:p>
          <a:p>
            <a:pPr lvl="0"/>
            <a:endParaRPr lang="hr-HR" sz="1600">
              <a:latin typeface="Times New Roman" pitchFamily="18"/>
            </a:endParaRP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endParaRPr lang="hr-HR" sz="16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089C2D-6CBB-B5CF-4E8C-EA988E827F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11.9. E-TWINNING PROJEKT : MAŠTOGRAD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3A3C8C-8650-D0CB-B044-F467DAD0B0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905120"/>
            <a:ext cx="8229600" cy="41148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                                                                                                                                                                                                               AKTIVNOSTI:</a:t>
            </a:r>
          </a:p>
          <a:p>
            <a:pPr lvl="0"/>
            <a:r>
              <a:rPr lang="hr-HR" sz="1200">
                <a:latin typeface="Times New Roman" pitchFamily="18"/>
              </a:rPr>
              <a:t>- razvijati zadovoljnu, aktivnu i odgovornu osobu koja brine o sebi i drugima.                                                                                                     -  izrada plakata                                                                              </a:t>
            </a:r>
          </a:p>
          <a:p>
            <a:pPr lvl="0"/>
            <a:r>
              <a:rPr lang="hr-HR" sz="1200">
                <a:latin typeface="Times New Roman" pitchFamily="18"/>
              </a:rPr>
              <a:t>- razvijati upornost, marljivost, radne navike.                                                                                                                                                         - izrada crteža</a:t>
            </a:r>
          </a:p>
          <a:p>
            <a:pPr lvl="0"/>
            <a:r>
              <a:rPr lang="hr-HR" sz="1200">
                <a:latin typeface="Times New Roman" pitchFamily="18"/>
              </a:rPr>
              <a:t>- usvojiti opće  kulturne  i civilizacijske vrijednosti.                                                                                                                                                - snimanje videa</a:t>
            </a:r>
          </a:p>
          <a:p>
            <a:pPr lvl="0"/>
            <a:r>
              <a:rPr lang="hr-HR" sz="1200">
                <a:latin typeface="Times New Roman" pitchFamily="18"/>
              </a:rPr>
              <a:t>- razvijati  kritičko razmišljanje                                                                                                                                                                                -izrada PPT prezentacija  </a:t>
            </a:r>
          </a:p>
          <a:p>
            <a:pPr lvl="0"/>
            <a:r>
              <a:rPr lang="hr-HR" sz="1200">
                <a:latin typeface="Times New Roman" pitchFamily="18"/>
              </a:rPr>
              <a:t>NAMJENA:                                                                                                                                                                                                            - objava na web stranici škole</a:t>
            </a:r>
          </a:p>
          <a:p>
            <a:pPr lvl="0"/>
            <a:r>
              <a:rPr lang="hr-HR" sz="1200">
                <a:latin typeface="Times New Roman" pitchFamily="18"/>
              </a:rPr>
              <a:t>- stvoriti poticajno okruženje u školi i domu.                                                                                                                                                       VREMENIK:</a:t>
            </a:r>
          </a:p>
          <a:p>
            <a:pPr lvl="0"/>
            <a:r>
              <a:rPr lang="hr-HR" sz="1200">
                <a:latin typeface="Times New Roman" pitchFamily="18"/>
              </a:rPr>
              <a:t>- razvijati hrabrost za preuzimanje odgovornosti i inicijative kod izazova.                                                                                                              - u tijeku šk.g. 2022. /2023.</a:t>
            </a:r>
          </a:p>
          <a:p>
            <a:pPr lvl="0"/>
            <a:r>
              <a:rPr lang="hr-HR" sz="1200">
                <a:latin typeface="Times New Roman" pitchFamily="18"/>
              </a:rPr>
              <a:t>- preuzeti odgovornost za donesene odluke                                                                                                                                                           VREDNOVANJE :</a:t>
            </a:r>
          </a:p>
          <a:p>
            <a:pPr lvl="0"/>
            <a:r>
              <a:rPr lang="hr-HR" sz="1200">
                <a:latin typeface="Times New Roman" pitchFamily="18"/>
              </a:rPr>
              <a:t>- adekvatno rješavati probleme u razredu                                                                                                                                                                 - evaluacija projekta na razini svih partnera</a:t>
            </a:r>
          </a:p>
          <a:p>
            <a:pPr lvl="0"/>
            <a:r>
              <a:rPr lang="hr-HR" sz="1200">
                <a:latin typeface="Times New Roman" pitchFamily="18"/>
              </a:rPr>
              <a:t>NOSITELJ AKTIVNOSTI :                                                                                                                                                                                   - evaluacija projekta unutar škole ( evaluacijski listići, upitnici ankete )</a:t>
            </a:r>
          </a:p>
          <a:p>
            <a:pPr lvl="0"/>
            <a:r>
              <a:rPr lang="hr-HR" sz="1200">
                <a:latin typeface="Times New Roman" pitchFamily="18"/>
              </a:rPr>
              <a:t>- Anamarija Hatadi ( autor projekta) 2.r. Kali Melani Tomić, učiteljica razredne nastave 3.r. Preko                                                                                                                                                učenici, roditelji , učitelji</a:t>
            </a:r>
          </a:p>
          <a:p>
            <a:pPr lvl="0"/>
            <a:r>
              <a:rPr lang="hr-HR" sz="1200">
                <a:latin typeface="Times New Roman" pitchFamily="18"/>
              </a:rPr>
              <a:t>NAČIN REALIZACIJE :</a:t>
            </a:r>
          </a:p>
          <a:p>
            <a:pPr lvl="0"/>
            <a:r>
              <a:rPr lang="hr-HR" sz="1200">
                <a:latin typeface="Times New Roman" pitchFamily="18"/>
              </a:rPr>
              <a:t>- prvi dan škole  </a:t>
            </a:r>
          </a:p>
          <a:p>
            <a:pPr lvl="0"/>
            <a:r>
              <a:rPr lang="hr-HR" sz="1200">
                <a:latin typeface="Times New Roman" pitchFamily="18"/>
              </a:rPr>
              <a:t>- izbor predsjednika razreda</a:t>
            </a:r>
          </a:p>
          <a:p>
            <a:pPr lvl="0"/>
            <a:r>
              <a:rPr lang="hr-HR" sz="1200">
                <a:latin typeface="Times New Roman" pitchFamily="18"/>
              </a:rPr>
              <a:t>- međunarodni dan mira</a:t>
            </a:r>
          </a:p>
          <a:p>
            <a:pPr lvl="0"/>
            <a:r>
              <a:rPr lang="hr-HR" sz="1200">
                <a:latin typeface="Times New Roman" pitchFamily="18"/>
              </a:rPr>
              <a:t>- dječji tjedan u Maštogradu</a:t>
            </a:r>
          </a:p>
          <a:p>
            <a:pPr lvl="0"/>
            <a:r>
              <a:rPr lang="hr-HR" sz="1200">
                <a:latin typeface="Times New Roman" pitchFamily="18"/>
              </a:rPr>
              <a:t>- međunarodni dan djeteta</a:t>
            </a:r>
          </a:p>
          <a:p>
            <a:pPr lvl="0"/>
            <a:r>
              <a:rPr lang="hr-HR" sz="1200">
                <a:latin typeface="Times New Roman" pitchFamily="18"/>
              </a:rPr>
              <a:t>- blagdani</a:t>
            </a:r>
          </a:p>
          <a:p>
            <a:pPr lvl="0"/>
            <a:r>
              <a:rPr lang="hr-HR" sz="1200">
                <a:latin typeface="Times New Roman" pitchFamily="18"/>
              </a:rPr>
              <a:t>- što sve mora imati jedan grad ?</a:t>
            </a:r>
          </a:p>
          <a:p>
            <a:pPr lvl="0"/>
            <a:r>
              <a:rPr lang="hr-HR" sz="1200">
                <a:latin typeface="Times New Roman" pitchFamily="18"/>
              </a:rPr>
              <a:t>- sigurnost na Internetu</a:t>
            </a:r>
          </a:p>
          <a:p>
            <a:pPr lvl="0"/>
            <a:r>
              <a:rPr lang="hr-HR" sz="1200">
                <a:latin typeface="Times New Roman" pitchFamily="18"/>
              </a:rPr>
              <a:t>- maskenbal u Maštogradu  </a:t>
            </a:r>
          </a:p>
          <a:p>
            <a:pPr lvl="0"/>
            <a:r>
              <a:rPr lang="hr-HR" sz="1200">
                <a:latin typeface="Times New Roman" pitchFamily="18"/>
              </a:rPr>
              <a:t>- videokonferencija s partnerima</a:t>
            </a:r>
          </a:p>
          <a:p>
            <a:pPr lvl="0"/>
            <a:r>
              <a:rPr lang="hr-HR" sz="1200">
                <a:latin typeface="Times New Roman" pitchFamily="18"/>
              </a:rPr>
              <a:t>- Dan Sunca</a:t>
            </a:r>
          </a:p>
          <a:p>
            <a:pPr lvl="0"/>
            <a:r>
              <a:rPr lang="hr-HR" sz="1200">
                <a:latin typeface="Times New Roman" pitchFamily="18"/>
              </a:rPr>
              <a:t>- diseminacija projekta</a:t>
            </a:r>
          </a:p>
          <a:p>
            <a:pPr lvl="0"/>
            <a:r>
              <a:rPr lang="hr-HR" sz="1200">
                <a:latin typeface="Times New Roman" pitchFamily="18"/>
              </a:rPr>
              <a:t>- što nakon projekta?</a:t>
            </a:r>
          </a:p>
          <a:p>
            <a:pPr lvl="0"/>
            <a:endParaRPr lang="hr-HR" sz="12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FEF48-F240-F478-C93A-3C7A38C2A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11.10.  PROJEKT : OTVORIMO VRATA IGRI- DJEČJE IGRALIŠTE  ( 2. r.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3A9CD2B-9A47-6B22-E46C-D3A178DB26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razvijanje kompetencije Građanskog odgoja i obrazovanja: socijalne vještine, prihvatljivo ponašanje,          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samostalnost, samopouzdanje, međusobno uvažavanje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upoznavanje i širenje znanja o socijalnim i građanskim pravima i dužnostima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NOSITELJ AKTIVNOSTI 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Anamarija Hatadi Ostojić, 2.r. Kali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NAČIN REALIZACIJE: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sudjelovanje u različitim aktivnostima i stjecanje kompetencija projektnom nastavom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tijekom šk.g. 2022./2023.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TROŠKOVNIK: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potrošni materijal, literatura, suradnja s roditeljima i mještanima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  </a:t>
            </a: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vođenje mape Građanin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pano sa zajedničkim uradcima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BB499-29EF-CE77-E565-A3AACE1829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11.11.PROJEKT : PJEVAJMO, PRIČAMO I GLUMIMO ( 2.r. KALI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C349485-F7BA-7BD9-F43F-1170A6EACD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razvijati vještine prezentacije i javnog nastupa učenika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razvijati dramsko-recitatorske , jezične, glazbene i plesne vještine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usvajati obrasce  ponašanja za vrijeme  za vrijeme javnog nastupa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organizirati i uvježbavati učenike za izvođenje prigodnih programa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obilježavati određene blagdane pjesmom, pričom , slikom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 AKTIVNOSTI 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učiteljica Anamarija Hatadi Ostojić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izrađivanje darova, oslikavanje situacija, spajanje s riječima i rečenicama , stvaranje svoje prve priče i pjesme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tijekom šk.g. 2022./2023.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TROŠKOVNIK 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potrošni materijal, literatura, suradnja s roditeljima i mještanima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 I NAČIN KORIŠTENJA REZULTATA REDNOVANJA :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samovrednovanje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 usmena evaluacija rada , fotografije i članak za web stranicu škole</a:t>
            </a:r>
          </a:p>
          <a:p>
            <a:pPr lvl="0"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1EA15-05DE-AC0B-A4AF-52B65F02B0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360000"/>
            <a:ext cx="8229600" cy="1384559"/>
          </a:xfrm>
        </p:spPr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11.12.    PROJEKT : VELIKI – MALI, MODRI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F7D2CA-B13F-43F2-68B1-8B60A6981F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400" y="1825200"/>
            <a:ext cx="8229600" cy="4474800"/>
          </a:xfrm>
        </p:spPr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CILJEVI: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-Naučiti učiti, istraživati, tražiti pouzdane izvore informacija, birati koristiti medijske sadržaje, stjecati socijalne i poduzetničke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vještine, učiti živjeti zajedno (surađivati), stvarati pozitivnu sliku o sebi, sudjelovanje u brojnim iskustvenim situacijama, naučiti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ostvariti zadatke u timu, osposobiti učenike za razne vidove komunikacije s medijima, za korištenje elektroničkih uređaja,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digitalnih alata, aplikacija. Utjecati na razvoj kritičkog odnosa prema medijima i razvijati kompetencije na području digitalnog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građanstva. Poticati proizvodnju i stvaranje sadržaja kao alata za učenje s ciljem razvijanja vještina analiziranja i vrednovanja.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NAMJENA: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- medijsko  opismenjavanje   učenika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- ukazivanje na važnost sustavnog pristupa medijskoj pismenosti kao jednoj od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   ključnih kompetencija za život u 21. st.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NOSITELJI AKTIVNOSTI: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     -  Linda Kolega Babajko, prof. , 7a razred, suradnja s Općinom Preko i udrugom Alfa d.o.o.  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NAČIN REALIZACIJE :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Početna aktivnost – predstavljanje projekta učenicima na Satu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razrednika, roditeljima na 1. roditeljskom sastanku, učiteljima 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stručnim suradnicima na Aktivu razredne i predmetne nastave te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Školskom odboru.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Izrada obavijesnog plakata i postavljanje na mrežnu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stranicu škole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Radionica i edukativno predavanje za učenike – na Satu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razrednika u suradnji s razrednicima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Edukativno predavanje za učitelje i stručne suradnike - na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Učiteljskom vijeću od strane vanjskog stručnjaka na temu medijske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pismenosti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Organizacija terenske nastave – BJELOVARSKO-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BILOGORSKA ŽUPANIJA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PRVA RADIONICA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Učimo o zaštićenim i rijetkim vrstama u Moslavini i na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Papuku – dabru i ginku.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Gledamo prezentaciju na tu temu, razgovaramo, na Česmi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održavamo foto radionicu s dabrovima.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DRUGA RADIONICA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Kako radi radio? Pratimo proces proizvodnje programskog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sadržaja na radiju, snimamo audio materijale za radijske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emisije te foto dokumentaciju.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TREĆA RADIONICA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Aktivni posjet Bjelovarskom robotičkom centru.</a:t>
            </a:r>
          </a:p>
          <a:p>
            <a:pPr lvl="0">
              <a:spcBef>
                <a:spcPts val="27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100"/>
          </a:p>
          <a:p>
            <a:pPr lvl="0">
              <a:spcBef>
                <a:spcPts val="275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1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055849-077B-DD87-49C5-7B7DD30B22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0000" y="291960"/>
            <a:ext cx="8229600" cy="1384559"/>
          </a:xfrm>
        </p:spPr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3200" b="1">
                <a:solidFill>
                  <a:srgbClr val="FF9900"/>
                </a:solidFill>
              </a:rPr>
              <a:t>  </a:t>
            </a:r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11.12. </a:t>
            </a:r>
            <a:r>
              <a:rPr lang="hr-HR" sz="36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PROJEKT : VELIKI – MALI, MODRI  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B817B9-E84E-4C24-2C39-14D89161AF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00" y="1905120"/>
            <a:ext cx="8229600" cy="4114800"/>
          </a:xfrm>
        </p:spPr>
        <p:txBody>
          <a:bodyPr/>
          <a:lstStyle/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NAČIN REALIZACIJE :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Početna aktivnost – predstavljanje projekta učenicima na Satu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razrednika, roditeljima na 1. roditeljskom sastanku, učiteljima 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stručnim suradnicima na Aktivu razredne i predmetne nastave te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Školskom odboru.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Izrada obavijesnog plakata i postavljanje na mrežnu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stranicu škole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Radionica i edukativno predavanje za učenike – na Satu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razrednika u suradnji s razrednicima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Edukativno predavanje za učitelje i stručne suradnike - na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Učiteljskom vijeću od strane vanjskog stručnjaka na temu medijske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Pismenosti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Dolazak partnera u projektu kod nas u Preko 29.rujna 2022.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Odlazak naših učenika u Osnovnu školu Ivanska 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Bjelovarsko-bilogorskoj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Organizacija terenske nastave – BJELOVARSKO-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BILOGORSKA ŽUPANIJA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PRVA RADIONICA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Učimo o zaštićenim i rijetkim vrstama u Moslavini i na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Papuku – dabru i ginku.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Gledamo prezentaciju na tu temu, razgovaramo, na Česmi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održavamo foto radionicu s dabrovima.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DRUGA RADIONICA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Kako radi radio? Pratimo proces proizvodnje programskog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sadržaja na radiju, snimamo audio materijale za radijske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emisije te foto dokumentaciju.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TREĆA RADIONICA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latin typeface="Times New Roman" pitchFamily="18"/>
              </a:rPr>
              <a:t>Aktivni posjet Bjelovarskom robotičkom centru.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latin typeface="Times New Roman" pitchFamily="18"/>
            </a:endParaRPr>
          </a:p>
          <a:p>
            <a:pPr lvl="0">
              <a:spcBef>
                <a:spcPts val="275"/>
              </a:spcBef>
            </a:pPr>
            <a:endParaRPr lang="hr-HR" sz="1200"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90FB8-F405-B66A-6B40-842A2EC11F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360000"/>
            <a:ext cx="8229600" cy="1384559"/>
          </a:xfrm>
        </p:spPr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2400" b="1">
                <a:solidFill>
                  <a:srgbClr val="FF9900"/>
                </a:solidFill>
              </a:rPr>
              <a:t>  </a:t>
            </a:r>
            <a:r>
              <a:rPr lang="hr-HR" sz="3200">
                <a:solidFill>
                  <a:srgbClr val="FF9900"/>
                </a:solidFill>
                <a:latin typeface="Times New Roman" pitchFamily="18"/>
              </a:rPr>
              <a:t>1</a:t>
            </a:r>
            <a:r>
              <a:rPr lang="hr-HR" sz="2800">
                <a:solidFill>
                  <a:srgbClr val="FF9900"/>
                </a:solidFill>
                <a:latin typeface="Times New Roman" pitchFamily="18"/>
              </a:rPr>
              <a:t>1.12. </a:t>
            </a: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PROJEKT : VELIKI , MALI – MODRI  </a:t>
            </a:r>
            <a:r>
              <a:rPr lang="hr-HR" sz="2800">
                <a:solidFill>
                  <a:srgbClr val="FF9900"/>
                </a:solidFill>
                <a:latin typeface="Times New Roman" pitchFamily="18"/>
              </a:rPr>
              <a:t> 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11D8AF-48B1-C4EC-2C45-FC830D255A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400" y="1825200"/>
            <a:ext cx="8229600" cy="4114800"/>
          </a:xfrm>
        </p:spPr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  <a:latin typeface="Times New Roman" pitchFamily="18"/>
            </a:endParaRP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ČETVRTA RADIONICA :</a:t>
            </a:r>
          </a:p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Čistimo okoliš u Regionalnom parku Moslavačka gora oko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srednjovjekovne utvrde Garić grad i snimamo edukativni film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o zaštiti šuma.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VREMENIK: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Nastavna godina (rujan - lipanj 2022./2023.)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VREDNOVANJE 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latin typeface="Times New Roman" pitchFamily="18"/>
              </a:rPr>
              <a:t>Samovrednovanje, vrednovanje projekta (anketni listići)</a:t>
            </a:r>
          </a:p>
          <a:p>
            <a:pPr lvl="0">
              <a:spcBef>
                <a:spcPts val="298"/>
              </a:spcBef>
            </a:pPr>
            <a:r>
              <a:rPr lang="hr-HR" sz="1200">
                <a:latin typeface="Times New Roman" pitchFamily="18"/>
              </a:rPr>
              <a:t> 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D013A-005A-DC67-BBDC-D5E4908770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11.13. PROJEKT: VELIKI I MALI ZAJEDNO U FIZICI- PO POLJANA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A1EE9D-1C0B-07CA-87A8-EAC9FC29CC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00" y="1620000"/>
            <a:ext cx="8100000" cy="4140000"/>
          </a:xfrm>
        </p:spPr>
        <p:txBody>
          <a:bodyPr/>
          <a:lstStyle/>
          <a:p>
            <a:pPr lvl="0"/>
            <a:r>
              <a:rPr lang="hr-HR" sz="1200">
                <a:latin typeface="Times New Roman" pitchFamily="18"/>
              </a:rPr>
              <a:t>CILJEVI:</a:t>
            </a:r>
          </a:p>
          <a:p>
            <a:pPr lvl="0"/>
            <a:r>
              <a:rPr lang="hr-HR" sz="1200">
                <a:latin typeface="Times New Roman" pitchFamily="18"/>
              </a:rPr>
              <a:t>- poticanje zanimanja učenika za</a:t>
            </a:r>
          </a:p>
          <a:p>
            <a:pPr lvl="0"/>
            <a:r>
              <a:rPr lang="hr-HR" sz="1200">
                <a:latin typeface="Times New Roman" pitchFamily="18"/>
              </a:rPr>
              <a:t>   fiziku</a:t>
            </a:r>
          </a:p>
          <a:p>
            <a:pPr lvl="0"/>
            <a:r>
              <a:rPr lang="hr-HR" sz="1200">
                <a:latin typeface="Times New Roman" pitchFamily="18"/>
              </a:rPr>
              <a:t>-   razvijanje suradničkog učenja</a:t>
            </a:r>
          </a:p>
          <a:p>
            <a:pPr lvl="0"/>
            <a:r>
              <a:rPr lang="hr-HR" sz="1200">
                <a:latin typeface="Times New Roman" pitchFamily="18"/>
              </a:rPr>
              <a:t>-   razvijanje prezentacijskih vještina</a:t>
            </a:r>
          </a:p>
          <a:p>
            <a:pPr lvl="0"/>
            <a:r>
              <a:rPr lang="hr-HR" sz="1200">
                <a:latin typeface="Times New Roman" pitchFamily="18"/>
              </a:rPr>
              <a:t> -  razvoj logičkog razmišljanja,</a:t>
            </a:r>
          </a:p>
          <a:p>
            <a:pPr lvl="0"/>
            <a:r>
              <a:rPr lang="hr-HR" sz="1200">
                <a:latin typeface="Times New Roman" pitchFamily="18"/>
              </a:rPr>
              <a:t>     kritičkog mišljenja, povezivanja i zaključivanja</a:t>
            </a:r>
          </a:p>
          <a:p>
            <a:pPr lvl="0"/>
            <a:r>
              <a:rPr lang="hr-HR" sz="1200">
                <a:latin typeface="Times New Roman" pitchFamily="18"/>
              </a:rPr>
              <a:t>NAMJENA:</a:t>
            </a:r>
          </a:p>
          <a:p>
            <a:pPr lvl="0"/>
            <a:r>
              <a:rPr lang="hr-HR" sz="1200">
                <a:latin typeface="Times New Roman" pitchFamily="18"/>
              </a:rPr>
              <a:t>- suradnja Gimnazije Franje Petrića  i  PGŠ Zadar sa OŠ Valentin Klarin</a:t>
            </a:r>
          </a:p>
          <a:p>
            <a:pPr lvl="0"/>
            <a:r>
              <a:rPr lang="hr-HR" sz="1200">
                <a:latin typeface="Times New Roman" pitchFamily="18"/>
              </a:rPr>
              <a:t>    Preko ( područna škola u Poljani ) , OŠ Vladimira Nazora Neviđane</a:t>
            </a:r>
          </a:p>
          <a:p>
            <a:pPr lvl="0"/>
            <a:r>
              <a:rPr lang="hr-HR" sz="1200">
                <a:latin typeface="Times New Roman" pitchFamily="18"/>
              </a:rPr>
              <a:t> -  upoznavanje učenika nižih razred sa fizikom kroz izvođenje pokusa</a:t>
            </a:r>
          </a:p>
          <a:p>
            <a:pPr lvl="0"/>
            <a:r>
              <a:rPr lang="hr-HR" sz="1200">
                <a:latin typeface="Times New Roman" pitchFamily="18"/>
              </a:rPr>
              <a:t>-   promatranje prirode i promjena u prirodi</a:t>
            </a:r>
          </a:p>
          <a:p>
            <a:pPr lvl="0"/>
            <a:r>
              <a:rPr lang="hr-HR" sz="1200">
                <a:latin typeface="Times New Roman" pitchFamily="18"/>
              </a:rPr>
              <a:t>NOSITELJI:</a:t>
            </a:r>
          </a:p>
          <a:p>
            <a:pPr lvl="0"/>
            <a:r>
              <a:rPr lang="hr-HR" sz="1200">
                <a:latin typeface="Times New Roman" pitchFamily="18"/>
              </a:rPr>
              <a:t>-  Milena Ćurko, učiteljica 1.i 3r. Poljana ,  Josipa Stipanov, nastavnik fizike,    Martina Jeršek, nastavnik fizike</a:t>
            </a:r>
          </a:p>
          <a:p>
            <a:pPr lvl="0"/>
            <a:r>
              <a:rPr lang="hr-HR" sz="1200">
                <a:latin typeface="Times New Roman" pitchFamily="18"/>
              </a:rPr>
              <a:t>VREMENIK:</a:t>
            </a:r>
          </a:p>
          <a:p>
            <a:pPr lvl="0"/>
            <a:r>
              <a:rPr lang="hr-HR" sz="1200">
                <a:latin typeface="Times New Roman" pitchFamily="18"/>
              </a:rPr>
              <a:t>-  u tijeku šk.g. 2022./2023.</a:t>
            </a:r>
          </a:p>
          <a:p>
            <a:pPr lvl="0"/>
            <a:r>
              <a:rPr lang="hr-HR" sz="12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200">
                <a:latin typeface="Times New Roman" pitchFamily="18"/>
              </a:rPr>
              <a:t>- nastavnice će sa izabranim učenicima iz svojih škola 1 put u polugodištu posjetiti izabrane osnovne škole.</a:t>
            </a:r>
          </a:p>
          <a:p>
            <a:pPr lvl="0"/>
            <a:r>
              <a:rPr lang="hr-HR" sz="1200">
                <a:latin typeface="Times New Roman" pitchFamily="18"/>
              </a:rPr>
              <a:t>- učenici izabranih škola će samostalno izvoditi pokuse iz različitih područja, dok će im srednjoškolci biti mentori.</a:t>
            </a:r>
          </a:p>
          <a:p>
            <a:pPr lvl="0"/>
            <a:r>
              <a:rPr lang="hr-HR" sz="1200">
                <a:latin typeface="Times New Roman" pitchFamily="18"/>
              </a:rPr>
              <a:t>- trajanje radionice: 2-3 školska sata.</a:t>
            </a:r>
          </a:p>
          <a:p>
            <a:pPr lvl="0"/>
            <a:r>
              <a:rPr lang="hr-HR" sz="1200">
                <a:latin typeface="Times New Roman" pitchFamily="18"/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latin typeface="Times New Roman" pitchFamily="18"/>
              </a:rPr>
              <a:t>        -  samovrednovanje i vrednovanje ( evaluacijski listići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latin typeface="Times New Roman" pitchFamily="18"/>
              </a:rPr>
              <a:t>        -  analiza rada radi podizanja kvalitete rada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</a:t>
            </a: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r>
              <a:rPr lang="hr-HR" sz="1200">
                <a:latin typeface="Times New Roman" pitchFamily="18"/>
              </a:rPr>
              <a:t>  </a:t>
            </a:r>
          </a:p>
          <a:p>
            <a:pPr lvl="0"/>
            <a:endParaRPr lang="hr-HR" sz="1200">
              <a:latin typeface="Times New Roman" pitchFamily="18"/>
            </a:endParaRPr>
          </a:p>
          <a:p>
            <a:pPr lvl="0"/>
            <a:r>
              <a:rPr lang="hr-HR" sz="1200">
                <a:latin typeface="Times New Roman" pitchFamily="18"/>
              </a:rPr>
              <a:t>  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A23C5-0476-7FF1-D8CC-3B57FB4C10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12. OBILJEŽAVANJA  </a:t>
            </a:r>
            <a:b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12.1. DANI KRUHA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4C2250-BDFE-D027-7ADB-9951150FB0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stjecanje i proširivanje znanja o plodovima zemlje, načinima pripreme žitarica, povrća i voća i spremanja hrane za zimu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povezivanje važnosti zdrave hrane kao plodova zemlje sa zdravom prehranom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povezivanje uzročno-posljedičnih veza prirodnih zakonitosti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razvijanje ekološke svijesti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razvijanje usmenog, pismenog i likovnog izražavanja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razrednici od 1. do 4. razreda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izrada jela od žitarica, voća i povrća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prezentacija krušnih i zdravih proizvoda i namirnica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listopad 2022.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troškove nabave namirnica snosit će škola i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I NAČIN KORIŠTENJA REZULTATA VREDNOVANJA 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praćenje i analiza rada i zalaganja učenika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osobno zadovoljstvo učenika, roditelja i učenika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AutoShape 7" descr="Slikovni rezultat za dani kruha">
            <a:extLst>
              <a:ext uri="{FF2B5EF4-FFF2-40B4-BE49-F238E27FC236}">
                <a16:creationId xmlns:a16="http://schemas.microsoft.com/office/drawing/2014/main" id="{3DF834BC-C6D0-5733-4A88-7F5BF9CC12FB}"/>
              </a:ext>
            </a:extLst>
          </p:cNvPr>
          <p:cNvSpPr/>
          <p:nvPr/>
        </p:nvSpPr>
        <p:spPr>
          <a:xfrm>
            <a:off x="155520" y="46080"/>
            <a:ext cx="30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rm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  <p:pic>
        <p:nvPicPr>
          <p:cNvPr id="5" name="Picture 9" descr="Slikovni rezultat za dani kruha">
            <a:extLst>
              <a:ext uri="{FF2B5EF4-FFF2-40B4-BE49-F238E27FC236}">
                <a16:creationId xmlns:a16="http://schemas.microsoft.com/office/drawing/2014/main" id="{703B3273-16BB-F4E5-6E53-D84ABC8A24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77279" y="4092120"/>
            <a:ext cx="2466720" cy="184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AFAEF-9CD0-F923-543E-472B038F8C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/>
            <a:r>
              <a:rPr lang="hr-HR" sz="36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12.2.  </a:t>
            </a:r>
            <a:r>
              <a:rPr lang="hr-HR" sz="32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OLIMPIJSKI DAN I SVJETSKI DAN SPORTA ( 2.r. KALI , 1. - 4.r. Preko 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08EA98-4FBE-8631-8544-611FC71BE7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uočavanje i primjenjivanje  tolerantnih i  prihvatljivih oblika navijanja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prepoznavanje i rješavanje  nesporazume  nenasilnim postupcima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prihvaćanje odgovornosti za svoje postupke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poštivanje pravila  grupe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razvijanje emocionalne regulacije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upoznati osnovna načela olimpijade i primjenjivati ih u svakodnevnom životu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NOSITELJ AKTIVNOSTI :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Anamarija Hatadi Ostojić , 2.r. Kali , Margareta Jurina 1.r, Ljiljana Juravić 2.r. , Melani Tomić 3.r. , Lidija Lončar 4. r. Preko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NAČIN REALIZACIJE :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obilježiti mjesec listopad 2022. i  svibanj 2023.  nizom različitih sportskih aktivnosti koje svoj temelj imaju u tradicijskim igrama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tijekom šk.g.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TROŠKOVNIK:</a:t>
            </a:r>
          </a:p>
          <a:p>
            <a:pPr lvl="0" algn="just">
              <a:spcBef>
                <a:spcPts val="349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prezentacija, rekviziti za TZK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 </a:t>
            </a: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 algn="just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- samovrednovanje, usmena evaluacija rada, rezultati natjecanja, fotografije, članak za web stranicu škole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C5F313-89F8-AC66-C499-EE083CF02B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960" y="758880"/>
            <a:ext cx="7750079" cy="129528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>
              <a:buClr>
                <a:srgbClr val="FF9900"/>
              </a:buClr>
              <a:buSzPct val="100000"/>
              <a:buAutoNum type="arabicPeriod" startAt="2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IZBORNA NASTAVA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0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TALIJANSKI JEZIK; NJEMAČKI JEZIK;  INFORMATIKA; VJERONAUK ;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73F889-66F5-E416-842D-779C7D8211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84463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-  zadovoljavanje interesa učenika van redovnog odgojno-obrazovnog programa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-  stjecanje temeljnih kompetencija u izabranom programu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-  mogućnost odabira iz ponuđenog izbornog programa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-  sudjelovanje na priredbama, 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NOSITELJI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-  učiteljica talijanskog jezika Maja Grzunov , učiteljica njemačkog jezika  Suzana Bikić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učitelj informatike Robert Šimićev  za 7. i 8. razred ,  učiteljice vjeronauka Lucija Bašić , Ivana Zrilić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-  prema  planu i programu za talijanski i njemački nastava se provodi na daljinu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- za informatiku i vjeronauk  nastava se odvija u školskim prostorima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-  tijekom školske godine 2 sata tjedno,   70 sati godišnje ( ukupno 280 sati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-  učenici će koristiti svoj vlastiti pribor ( udžbenici, bilježnice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-  didaktička sredstva i pomagala koja škola posjeduje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VREDNOVANJE I NAČIN KORIŠTENJA REZULTATA REDNOVANJA : </a:t>
            </a:r>
            <a:b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-  opisno i brojčano praćenje napredovanja učenika u skladu s Pravilnikom 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ocjenjivanju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- postignuća na natjecanjima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- samovrednovanje ( upitnici i ankete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- Poticaj u kontinuiranom radu tijekom nastavnog procesa. Povećanje kvalitete rada.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54D78-2F83-25CE-F9B3-FBF465E63B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hr-HR" sz="3600">
                <a:solidFill>
                  <a:srgbClr val="FF8000"/>
                </a:solidFill>
                <a:latin typeface="Times New Roman" pitchFamily="18"/>
              </a:rPr>
              <a:t>12.3.DAN VRUĆE ČOKOLADE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EE1BF4-D279-6C97-0154-BC409E84C2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0000"/>
            <a:ext cx="8229600" cy="4114800"/>
          </a:xfrm>
        </p:spPr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stjecanje i proširivanje znanja o čokoladi ( multidisciplinarno – povijest , geografija , kemija , priroda,         biologija )</a:t>
            </a:r>
          </a:p>
          <a:p>
            <a:pPr lvl="0"/>
            <a:r>
              <a:rPr lang="hr-HR" sz="1400">
                <a:latin typeface="Times New Roman" pitchFamily="18"/>
              </a:rPr>
              <a:t>- razvijanje timskog rada</a:t>
            </a:r>
          </a:p>
          <a:p>
            <a:pPr lvl="0"/>
            <a:r>
              <a:rPr lang="hr-HR" sz="1400">
                <a:latin typeface="Times New Roman" pitchFamily="18"/>
              </a:rPr>
              <a:t>- razvijanje socijalnih vještina</a:t>
            </a:r>
          </a:p>
          <a:p>
            <a:pPr lvl="0"/>
            <a:r>
              <a:rPr lang="hr-HR" sz="14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multidisciplinarnim i radioničkim načinom rada poticati radoznalost i  aktivno traženje informacija</a:t>
            </a:r>
          </a:p>
          <a:p>
            <a:pPr lvl="0"/>
            <a:r>
              <a:rPr lang="hr-HR" sz="1400">
                <a:latin typeface="Times New Roman" pitchFamily="18"/>
              </a:rPr>
              <a:t>- otkrivanje uzročno posljedične povezanosti utjecaja  ( čokolade ) na sve sfere života ljudi  </a:t>
            </a:r>
          </a:p>
          <a:p>
            <a:pPr lvl="0"/>
            <a:r>
              <a:rPr lang="hr-HR" sz="1400">
                <a:latin typeface="Times New Roman" pitchFamily="18"/>
              </a:rPr>
              <a:t>NOSITELJI:</a:t>
            </a:r>
          </a:p>
          <a:p>
            <a:pPr lvl="0"/>
            <a:r>
              <a:rPr lang="hr-HR" sz="1400">
                <a:latin typeface="Times New Roman" pitchFamily="18"/>
              </a:rPr>
              <a:t>- učitelji predmetne i razredne nastave – Preko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400">
                <a:latin typeface="Times New Roman" pitchFamily="18"/>
              </a:rPr>
              <a:t>- obrađivanje teme čokolada na svim satovima ( radionice – spremanje toplih napitaka od čokolade ,            pokusi, likovni radovi,  pisanje literarnih radova ,                  povijesni, geografski utjecaj 9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- 13. prosinca 2022.</a:t>
            </a:r>
          </a:p>
          <a:p>
            <a:pPr lvl="0"/>
            <a:r>
              <a:rPr lang="hr-HR" sz="1400">
                <a:latin typeface="Times New Roman" pitchFamily="18"/>
              </a:rPr>
              <a:t>TROŠKOVNIK:</a:t>
            </a:r>
          </a:p>
          <a:p>
            <a:pPr lvl="0"/>
            <a:r>
              <a:rPr lang="hr-HR" sz="1400">
                <a:latin typeface="Times New Roman" pitchFamily="18"/>
              </a:rPr>
              <a:t>- sredstva za realizaciju obilježavanja dana vruće čokolade osigurat će donacije , škola, roditelji</a:t>
            </a:r>
          </a:p>
          <a:p>
            <a:pPr lvl="0"/>
            <a:r>
              <a:rPr lang="hr-HR" sz="1400">
                <a:latin typeface="Times New Roman" pitchFamily="18"/>
              </a:rPr>
              <a:t>VREDNOVANJE:</a:t>
            </a:r>
          </a:p>
          <a:p>
            <a:pPr lvl="0"/>
            <a:r>
              <a:rPr lang="hr-HR" sz="1400">
                <a:latin typeface="Times New Roman" pitchFamily="18"/>
              </a:rPr>
              <a:t>- samovrednovanje i vrednovanje ( evaluacijski listići )</a:t>
            </a:r>
          </a:p>
          <a:p>
            <a:pPr lvl="0"/>
            <a:r>
              <a:rPr lang="hr-HR" sz="1400">
                <a:latin typeface="Times New Roman" pitchFamily="18"/>
              </a:rPr>
              <a:t>- izložba  učeničkih radova</a:t>
            </a:r>
          </a:p>
          <a:p>
            <a:pPr lvl="0"/>
            <a:r>
              <a:rPr lang="hr-HR" sz="1400">
                <a:latin typeface="Times New Roman" pitchFamily="18"/>
              </a:rPr>
              <a:t>- objava na web stranicama škole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C0D8F4-E15D-3BC4-DA12-F7B5FD9B1A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OBILJEŽAVANJA </a:t>
            </a:r>
            <a:b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12.4.  BOŽIĆNI FESTIVAL 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BBE731-311C-E7A6-1C26-7F92792A65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899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 Isticati važnost života  po Božjim zakonima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Njegovati Božićne običaje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Prezentirati učenička postignuća na izvannastavnim aktivnostima vezana za temu Božić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Učiteljice razredne nastave u područnim školama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Matična škola :  učenici , učiteljice razredne nastave  i  razrednici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21. prosinca  2022.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Materijali za izradu rekvizita, za izradu kostima, matrice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Kroz redovite sate izvannastavnih aktivnosti uvježbavanje dogovorenog programa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  Osobno zadovoljstvo učenika, roditelja i učitelja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Priznanje drugih za uspješnost u radu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Poticaj u kontinuiranom radu u tijeku nastavnog procesa . Povećanje kvalitete rada .</a:t>
            </a:r>
          </a:p>
          <a:p>
            <a:pPr lvl="0" hangingPunct="1">
              <a:lnSpc>
                <a:spcPct val="80000"/>
              </a:lnSpc>
              <a:spcBef>
                <a:spcPts val="349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4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09D9EEDD-DE32-D71C-9A85-835EF9DA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0360" y="40464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392E59-445C-3503-48AE-906FE7BF35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439" y="351000"/>
            <a:ext cx="8229600" cy="1384559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12.5.   VALENTINOVO – VEČER LJUBAVNE  POEZIJE  ( GOVORIMO LJUBAVNU POEZIJU LOKALNIH ČAKAVSKIH PJESNIKA ) 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AFC522-3623-F5B1-2B13-443743B26D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00" y="1800000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čuvanje tradicije materinjeg jezika kao i njegovih narječja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očuvanje tradicijskih riječi  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jačanje svjesnosti o čuvanju materinskog jezika , njegovih narječja, bogatstvu čakavske riječi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oživjeti lokalne pjesnike , otočne običaje i stvaralaštvo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obilježavanje Dana hrvatskog jezika i Valentinova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razvijanje navike javnog nastupa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Linda Kolega Babajko, prof.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u školi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14. veljače 2023.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 samovrednovanje i vrednovanje partnera u projektu  </a:t>
            </a:r>
          </a:p>
        </p:txBody>
      </p:sp>
      <p:sp>
        <p:nvSpPr>
          <p:cNvPr id="4" name="AutoShape 5" descr="Slikovni rezultat za valentinovo">
            <a:extLst>
              <a:ext uri="{FF2B5EF4-FFF2-40B4-BE49-F238E27FC236}">
                <a16:creationId xmlns:a16="http://schemas.microsoft.com/office/drawing/2014/main" id="{FDD80BA4-5038-C3EC-42D6-215812D0A3E6}"/>
              </a:ext>
            </a:extLst>
          </p:cNvPr>
          <p:cNvSpPr/>
          <p:nvPr/>
        </p:nvSpPr>
        <p:spPr>
          <a:xfrm>
            <a:off x="155520" y="46080"/>
            <a:ext cx="30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rm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34873-B2D6-B6B1-530A-D9E2721016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36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12.6. DAN RUŽIČASTIH MAJICA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3426E1-6569-662E-5148-CBC618E16A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8999"/>
            <a:ext cx="8229600" cy="4114800"/>
          </a:xfrm>
        </p:spPr>
        <p:txBody>
          <a:bodyPr wrap="square" lIns="91440" tIns="45720" rIns="91440" bIns="45720"/>
          <a:lstStyle/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razvijanje vještina , znanja  i kompetencija koje doprinose učeniku da se uspješno nosi s izazovima na koje nailazi i izrasta u sretnu i                              zadovoljnu osobu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- smanjivanje pojavnosti vršnjačkog nasilja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 razvijanje kompetencija ( kognitivnih, emocionalnih i ponašajnih;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poučiti učenike zdravim stilovima života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doprinijeti razvoju otpornosti učenika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NOSITELJ: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Nadežda Deša, psihologinja,  pedagoginja , razrednici  i svi učitelji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NAČIN REALIZACIJE 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svi učenici će u školu doći s ružičastim majicama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 satovima razrednog odjela  održat će se radionice na temu prevencije ovisnosti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izrada panoa s porukama protiv nasilja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izložba radova u prostorima škole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zadnja srijeda u veljači 2023.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TROŠKOVNIK: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bez predviđenih troškova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-  samovrednovanje i vrednovanje od strane učenika i učitelja ( upitnici )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04E4C-98ED-F7C4-B2AD-90ACA285E0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 sz="3200">
                <a:solidFill>
                  <a:srgbClr val="FF8000"/>
                </a:solidFill>
                <a:latin typeface="Times New Roman" pitchFamily="18"/>
              </a:rPr>
              <a:t>12.7.  DAN HRVATSKE  KNJIGE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669B6F-DA0B-C188-323C-099E027E27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1400">
                <a:latin typeface="Times New Roman" pitchFamily="18"/>
              </a:rPr>
              <a:t>CILJEVI:</a:t>
            </a:r>
          </a:p>
          <a:p>
            <a:pPr lvl="0"/>
            <a:r>
              <a:rPr lang="hr-HR" sz="1400">
                <a:latin typeface="Times New Roman" pitchFamily="18"/>
              </a:rPr>
              <a:t>- promocija ljubavi prema materinskom jeziku</a:t>
            </a:r>
          </a:p>
          <a:p>
            <a:pPr lvl="0"/>
            <a:r>
              <a:rPr lang="hr-HR" sz="1400">
                <a:latin typeface="Times New Roman" pitchFamily="18"/>
              </a:rPr>
              <a:t>- promicanje knjige i kulture čitanja</a:t>
            </a:r>
          </a:p>
          <a:p>
            <a:pPr lvl="0"/>
            <a:r>
              <a:rPr lang="hr-HR" sz="1400">
                <a:latin typeface="Times New Roman" pitchFamily="18"/>
              </a:rPr>
              <a:t>NAMJENA:</a:t>
            </a:r>
          </a:p>
          <a:p>
            <a:pPr lvl="0"/>
            <a:r>
              <a:rPr lang="hr-HR" sz="1400">
                <a:latin typeface="Times New Roman" pitchFamily="18"/>
              </a:rPr>
              <a:t>- obilježavanje Dana hrvatske knjige</a:t>
            </a:r>
          </a:p>
          <a:p>
            <a:pPr lvl="0"/>
            <a:r>
              <a:rPr lang="hr-HR" sz="1400">
                <a:latin typeface="Times New Roman" pitchFamily="18"/>
              </a:rPr>
              <a:t>NOSITELJI:</a:t>
            </a:r>
          </a:p>
          <a:p>
            <a:pPr lvl="0"/>
            <a:r>
              <a:rPr lang="hr-HR" sz="1400">
                <a:latin typeface="Times New Roman" pitchFamily="18"/>
              </a:rPr>
              <a:t>Linda Kolega Babajko, prof.</a:t>
            </a:r>
          </a:p>
          <a:p>
            <a:pPr lvl="0"/>
            <a:r>
              <a:rPr lang="hr-HR" sz="1400">
                <a:latin typeface="Times New Roman" pitchFamily="18"/>
              </a:rPr>
              <a:t>NAČIN REALIZACIJE:</a:t>
            </a:r>
          </a:p>
          <a:p>
            <a:pPr lvl="0"/>
            <a:r>
              <a:rPr lang="hr-HR" sz="1400">
                <a:latin typeface="Times New Roman" pitchFamily="18"/>
              </a:rPr>
              <a:t>- izrada digitalnih slikovnica</a:t>
            </a:r>
          </a:p>
          <a:p>
            <a:pPr lvl="0"/>
            <a:r>
              <a:rPr lang="hr-HR" sz="1400">
                <a:latin typeface="Times New Roman" pitchFamily="18"/>
              </a:rPr>
              <a:t>VREMENIK:</a:t>
            </a:r>
          </a:p>
          <a:p>
            <a:pPr lvl="0"/>
            <a:r>
              <a:rPr lang="hr-HR" sz="1400">
                <a:latin typeface="Times New Roman" pitchFamily="18"/>
              </a:rPr>
              <a:t>- 22. travnja 2023.</a:t>
            </a:r>
          </a:p>
          <a:p>
            <a:pPr lvl="0"/>
            <a:r>
              <a:rPr lang="hr-HR" sz="1400">
                <a:latin typeface="Times New Roman" pitchFamily="18"/>
              </a:rPr>
              <a:t>TROŠKOVNIK:</a:t>
            </a:r>
          </a:p>
          <a:p>
            <a:pPr lvl="0"/>
            <a:r>
              <a:rPr lang="hr-HR" sz="1400">
                <a:latin typeface="Times New Roman" pitchFamily="18"/>
              </a:rPr>
              <a:t>- potrebna sredstva osigurat će škola</a:t>
            </a:r>
          </a:p>
          <a:p>
            <a:pPr lvl="0"/>
            <a:r>
              <a:rPr lang="hr-HR" sz="1400">
                <a:latin typeface="Times New Roman" pitchFamily="18"/>
              </a:rPr>
              <a:t>VREDNOVANJE:</a:t>
            </a:r>
          </a:p>
          <a:p>
            <a:pPr lvl="0"/>
            <a:r>
              <a:rPr lang="hr-HR" sz="1400">
                <a:latin typeface="Times New Roman" pitchFamily="18"/>
              </a:rPr>
              <a:t>- izložba digitalnih slikovnica na web stranicama škole</a:t>
            </a:r>
          </a:p>
          <a:p>
            <a:pPr lvl="0"/>
            <a:r>
              <a:rPr lang="hr-HR" sz="1400">
                <a:latin typeface="Times New Roman" pitchFamily="18"/>
              </a:rPr>
              <a:t>- vrednovanje i samovrednovanje ( evaluacijski listići 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77F21-B90E-E9C6-2037-38B9768C20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36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 12.8. GLOBE DAN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7B3EFC-350A-3F24-81B5-A0670BCFA6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lvl="0"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CILJEVI: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Upoznavanje ostalih učenika i nastavnika s radom GLOBE skupine u školi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Razvoj ekološke svijesti o očuvanju okoliša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Prezentacija rada i postignuća učenika u GLOBE programu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NAMJENA: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Prezentacija GLOBE projekta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Suradnja s medijima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Promocija škole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Njegovanje kolektivnog duha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NOSITELJ: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Jasminka Dubravica, prof.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NAČIN REALIZACIJE: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Provođenje radionica u 5. razredu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VREMENIK: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Svibanj 2022.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TROŠKOVNIK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U dogovoru sa školom</a:t>
            </a:r>
          </a:p>
          <a:p>
            <a:pPr lvl="0"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I NAČIN KORIŠTENJA REZULTATA REDNOVANJA </a:t>
            </a: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: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Zadovoljstvo učenika, učitelja i roditelja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Priznanje drugih za uspješnost</a:t>
            </a:r>
          </a:p>
          <a:p>
            <a:pPr lvl="0">
              <a:spcBef>
                <a:spcPts val="298"/>
              </a:spcBef>
              <a:buClr>
                <a:srgbClr val="FFCC00"/>
              </a:buClr>
              <a:buSzPct val="120000"/>
              <a:buFont typeface="Times New Roman" pitchFamily="18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>Izlaganje postera u holu škole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FE1C5-7994-0C2A-5303-D495E3A34C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b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12.9.   DAN ŠKOLE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– FESTIVAL SPORTA </a:t>
            </a:r>
            <a:r>
              <a:rPr lang="hr-HR" sz="24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51824B-14EC-5E7F-F5CB-EC9E5EF0CC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poticanje zdravog načina korištenja slobodnog vremena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razvijanje sportskog duha , korektnog ponašanja , međusobne komunikacije i suradnje, te poštivanje pravila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razvijati nenasilne oblike ponašanja kod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promocija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suradnja s medijima  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suradnja s roditeljima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njegovanje kolektivnog duha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učitelji, nastavnici, ravnatelj, učenici, roditelji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djelatnici škole zajedno s učenicima pripremaju   aktivnosti  za Dan škole :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druženje s poznatim sportašima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utakmice učenika protiv nastavnika u različitim sportovima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svibanj 2023.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sredstva se nabavljaju u dogovoru s roditeljima i školom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samovrednovanje vrednovanje učenika, učitelja i roditelja ( ankete, upitnici 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zadovoljstvo učenika , učitelja i roditelja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priznanje drugih za uspješnost u radu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    poticaj u kontinuiranom radu u tijeku nastavnog procesa. Podizanje kvalitete rada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EEAEC-7AD8-4840-E9FA-7645473D2F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13. KAZALIŠNI I FILMSKI PROGRAM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58C48B-1041-B42A-FA5A-0C41376EA4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upoznavanje učenika s kazalištem i filmom kroz prigodne predstave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njegovanje odnosa prema kulturi  i kulturnim događanjima , značajnim obljetnicama, kulturnoj baštini svog kraja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stjecanje novih iskustava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NAMJENA: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Online  i  pristup uživo filmskim, kazališnim  sadržajima, te  muzejskoj građi.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učitelji i učenici škole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NAČIN REALIZACIJE: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organizirani odlasci u planirane ustanove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tijekom školske godine 2022. / 2023.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sredstva će se nabavljati u dogovoru sa školom i roditeljima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 i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pismeni i usmeni osvrti učenika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-  rasprave i debate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C82CE3B7-1035-BE87-8AD8-9808288783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1640" y="36450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0C5A5A-B877-72CB-68BA-6694FD6FA7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13. STRUČNO USAVRŠAVANJE UČITELJA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3B9504-9641-D750-D7DF-895F924DA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cjeloživotno obrazovanje nastavnika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usavršavanje stručnih kompetencija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stjecanje znanja iz metodike, didaktike, razvojne psihologije, pedagogije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svi se učitelji, nastavnici i stručni suradnici stručno usavršavaju radi osuvremenjivanja nastave i poboljšanja međusobnih odnosa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NOSITELJI: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svi učitelji, nastavnici i stručni suradnici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  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- individualno: čitanjem literature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  praćenjem stručnih časopisa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  praćenjem novosti na web-u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usavršavanje putem stručnih i nastavničkih vijeća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sudjelovanje na seminarima u organizaciji MZOŠ, AZOO, HPD , i drugih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tijekom školske godine 2022. / 2023.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sredstva će snositi škola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osobno zadovoljstvo učitelja , nastavnika i stručnih suradnika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-  podizanje kvalitete nastave</a:t>
            </a:r>
          </a:p>
        </p:txBody>
      </p:sp>
      <p:pic>
        <p:nvPicPr>
          <p:cNvPr id="4" name="Picture 4" descr="Prikaži detalje">
            <a:extLst>
              <a:ext uri="{FF2B5EF4-FFF2-40B4-BE49-F238E27FC236}">
                <a16:creationId xmlns:a16="http://schemas.microsoft.com/office/drawing/2014/main" id="{4B92CB73-5FD2-0D81-9A01-C5BAF8DC2A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720" y="62064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A0580-4EA5-9D60-E351-8CCFEDC464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15. RAD TIMA ZA PREVENTIVNU ŠKOLSKU MEDICINU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6BD66A-4D3F-59DD-87A9-C21EAF5712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CIJEPLJENJE I DOCIJEPLJIVANJE UČENIKA :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     Rujan – prosinac1.</a:t>
            </a:r>
          </a:p>
          <a:p>
            <a:pPr lvl="0" hangingPunct="1">
              <a:lnSpc>
                <a:spcPct val="80000"/>
              </a:lnSpc>
              <a:spcBef>
                <a:spcPts val="298"/>
              </a:spcBef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1. razred :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- cijepljenje protiv dječje paralize ( POLIO )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- nadoknada zadnje revakcinacije predškolske dobi protiv DIFTERIJE I TETANUSA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  DI – TE )  ukoliko je potrebno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- cijepljenje protiv OSPICA, ZAUŠNJAKA I RUBEOLE ( MMR ) onih učenika koji nisu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  cijepljeni  pred upis u školu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VI.razred: provjera ciiepnog statusa  i cijepljenje samo onih učenika koji nisu cjepljeni u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   predškolskoj dobi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VIII. razred : cijepljenje protiv difterije, tetanusa i dječje paralize ( DI - TE –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POLIO )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  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hr-HR" sz="1200" b="1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SISTEMATSKI PREGLEDI I PROBIRI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hr-HR" sz="1200" b="1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Učenici 3. razreda : visina, težina, pregled vida i vida na boje;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Učenici 5. razreda : sistematski pregled uz zdravstveno odgojni rad na temu pubertet i higijena;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Učenici 6. razreda: visina, težina, pregled kralježnice;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Učenici 7. razreda : skrining sluha audiometrom;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29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200" b="1">
                <a:effectLst>
                  <a:outerShdw dist="17961" dir="2700000">
                    <a:scrgbClr r="0" g="0" b="0"/>
                  </a:outerShdw>
                </a:effectLst>
              </a:rPr>
              <a:t>Učenici 8. razreda : sistematski pregled učenika sa profesionalnom orijentacijom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8E1C30-C29D-8197-778A-9C3DF01629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2.1. VJERONAUČNA OLIMPIJADA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D68956-1B14-AD8D-A7F1-F4CCC07899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60" y="1916279"/>
            <a:ext cx="8229600" cy="411480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spcBef>
                <a:spcPts val="349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400">
                <a:effectLst>
                  <a:outerShdw dist="17961" dir="2700000">
                    <a:scrgbClr r="0" g="0" b="0"/>
                  </a:outerShdw>
                </a:effectLst>
              </a:rPr>
              <a:t>CILJEVI :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proširiti temeljna znanja o vjeri , vjerskim običajima i kulturi svoga naroda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razvijati toleranciju prema drugim vjerama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NAMJENA :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priprema učenika za natjecanje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NOSITELJ: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učiteljica vjeronauka Lucija Bašić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NAČIN REALIZACIJE :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-   individualni i grupni rad učenika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-    slušanje, čitanje , govorenje , pisanje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 -   objašnjavanje, uvježbavanje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VREMENIK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 -    tijekom školske godine , 2 sata tjedno , 70 sati godišnje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TROŠKOVNIK: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stručna literatura</a:t>
            </a: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: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Osobno zadovoljstvo učenika , učitelja i roditelja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Priznanje drugih za uspješnost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r>
              <a:rPr lang="hr-HR" sz="1200">
                <a:effectLst>
                  <a:outerShdw dist="17961" dir="2700000">
                    <a:scrgbClr r="0" g="0" b="0"/>
                  </a:outerShdw>
                </a:effectLst>
              </a:rPr>
              <a:t>Vrednovanje i samovrednovanje ( evluacijski listići , rezultati s natjecanja )</a:t>
            </a: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hangingPunct="1">
              <a:spcBef>
                <a:spcPts val="298"/>
              </a:spcBef>
              <a:buClr>
                <a:srgbClr val="FFCC00"/>
              </a:buClr>
              <a:buSzPct val="120000"/>
              <a:buFont typeface="Tahoma" pitchFamily="34"/>
              <a:buChar char="-"/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hangingPunct="1">
              <a:spcBef>
                <a:spcPts val="298"/>
              </a:spcBef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hr-HR" sz="12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2FAB8-D9D7-AAA6-A22F-782B62D44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hr-HR" sz="24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15. RAD TIMA ZA PREVENTIVNU ŠKOLSKU MEDICINU – NASTAVAK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1A5E4A-AE78-C041-EAFF-80A7D50618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80000"/>
            <a:ext cx="8229600" cy="4114800"/>
          </a:xfrm>
        </p:spPr>
        <p:txBody>
          <a:bodyPr wrap="square" lIns="91440" tIns="45720" rIns="91440" bIns="45720"/>
          <a:lstStyle/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NAMJENSKI PREGLEDI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                </a:t>
            </a: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 Kontinuirano : prije upisa u đački dom, prije školski športskih natjecanja, izleta i dr. ( na zahtjev škole )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ZDRAVSTVENI ODGOJ :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             </a:t>
            </a: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1. razred: predavanje na temu Pravilno pranje prema modelu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            2. razred: predavanje na temu Pravilna prehrana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            3. razred: predavanje na temu Pubertet i higijena 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Predviđa se podjela informativnih letaka vezano za hepatitis B i za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HPV.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STRUČNI RAD SA STRUČNIM SURADNICIMA ŠKOLE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Praćenje djece sa specifičnim teškoćama.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Suradnja sa profesorima i roditeljima provodi se kontinuirano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SAVJETOVALIŠNI RAD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Namijenjen učenicima , roditeljima , učiteljima , svim zainteresiranima .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Savjetovalište je otvoreno svake srijede od 14 – 17 sati.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Dogovori termina telefonom su mogući na broj: 305 - 436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NOSITELJI :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00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 - dr. Nadia Cavenago Morović, specijalist za školsku medicinu  </a:t>
            </a: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r-HR" sz="1600"/>
              <a:t>Bacc.med.techn. Mateo Tokić</a:t>
            </a:r>
          </a:p>
          <a:p>
            <a:pPr marL="609480" lvl="0" indent="-609480" algn="just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6469E-1757-03E5-930C-184220A9FB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/>
            <a:r>
              <a:rPr lang="hr-HR" sz="2800">
                <a:solidFill>
                  <a:srgbClr val="FF9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15. RAD TIMA ZA PREVENTIVNU ŠKOLSKU MEDICINU – NASTAVAK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3C8286-AA32-B669-5DC7-DAB83D7B42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/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endParaRPr lang="hr-HR" sz="1800" b="1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marL="609480" lvl="0" indent="-609480" hangingPunct="1">
              <a:lnSpc>
                <a:spcPct val="80000"/>
              </a:lnSpc>
              <a:spcBef>
                <a:spcPts val="448"/>
              </a:spcBef>
              <a:tabLst>
                <a:tab pos="609480" algn="l"/>
                <a:tab pos="1523880" algn="l"/>
                <a:tab pos="2438280" algn="l"/>
                <a:tab pos="3352679" algn="l"/>
                <a:tab pos="4267080" algn="l"/>
                <a:tab pos="5181480" algn="l"/>
                <a:tab pos="6095879" algn="l"/>
                <a:tab pos="7010279" algn="l"/>
                <a:tab pos="7924680" algn="l"/>
                <a:tab pos="8839080" algn="l"/>
                <a:tab pos="9753480" algn="l"/>
                <a:tab pos="10667880" algn="l"/>
              </a:tabLst>
            </a:pPr>
            <a:r>
              <a:rPr lang="hr-HR" sz="1800" b="1">
                <a:effectLst>
                  <a:outerShdw dist="17961" dir="2700000">
                    <a:scrgbClr r="0" g="0" b="0"/>
                  </a:outerShdw>
                </a:effectLst>
              </a:rPr>
              <a:t>         I OVE   GODINE POSTOJI MOGUĆNOST DOBROVOLJNOG BESPLATNOG CIJEPLJENJA UČENIKA OSMIH ( 8. ) RAZREDA PROTIV HUMANOG PAPILOMA VIRUSA ( HPV 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da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ropo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7820</TotalTime>
  <Words>14844</Words>
  <Application>Microsoft Office PowerPoint</Application>
  <PresentationFormat>Široki zaslon</PresentationFormat>
  <Paragraphs>2103</Paragraphs>
  <Slides>91</Slides>
  <Notes>91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91</vt:i4>
      </vt:variant>
    </vt:vector>
  </HeadingPairs>
  <TitlesOfParts>
    <vt:vector size="100" baseType="lpstr">
      <vt:lpstr>Arial</vt:lpstr>
      <vt:lpstr>Calibri</vt:lpstr>
      <vt:lpstr>Liberation Sans</vt:lpstr>
      <vt:lpstr>Liberation Serif</vt:lpstr>
      <vt:lpstr>Tahoma</vt:lpstr>
      <vt:lpstr>Times New Roman</vt:lpstr>
      <vt:lpstr>Zadano</vt:lpstr>
      <vt:lpstr>Naslov1</vt:lpstr>
      <vt:lpstr>Metropolis</vt:lpstr>
      <vt:lpstr>OSNOVNA ŠKOLA “ VALENTIN KLARIN “ PREKO</vt:lpstr>
      <vt:lpstr>Zakon o odgoju i obrazovanju u osnovnoj i srednjoj školi  </vt:lpstr>
      <vt:lpstr>KAZALO</vt:lpstr>
      <vt:lpstr>KAZALO</vt:lpstr>
      <vt:lpstr>KAZALO</vt:lpstr>
      <vt:lpstr>1.   UVOD</vt:lpstr>
      <vt:lpstr>PowerPoint prezentacija</vt:lpstr>
      <vt:lpstr>IZBORNA NASTAVA  TALIJANSKI JEZIK; NJEMAČKI JEZIK;  INFORMATIKA; VJERONAUK ;</vt:lpstr>
      <vt:lpstr>2.1. VJERONAUČNA OLIMPIJADA</vt:lpstr>
      <vt:lpstr>3. DOPUNSKA I DODATNA NASTAVA  3.1. DOPUNSKA NASTAVA – RAZREDNA NASTAVA  HRVATSKI JEZIK  </vt:lpstr>
      <vt:lpstr>3.1.1. DOPUNSKA NASTAVA – MATEMATIKA</vt:lpstr>
      <vt:lpstr>3.2. DOPUNSKA NASTAVA – PREDMETNA NASTAVA  MATEMATIKA</vt:lpstr>
      <vt:lpstr>3.2.1. DOPUNSKA NASTAVA  -  PREDMETNA NASTAVA                                  HRVATSKI JEZIK</vt:lpstr>
      <vt:lpstr>3.2.2. DOPUNSKA NASTAVA – PREDMETNA NASTAVA                              ENGLESKI JEZIK</vt:lpstr>
      <vt:lpstr>3.3. DODATNA NASTAVA  - RAZREDNA NASTAVA                              MATEMATIKA</vt:lpstr>
      <vt:lpstr>3.3.1. DODATNA NASTAVA ( RAZREDNA NASTAVA )                               ENGLESKI JEZIK</vt:lpstr>
      <vt:lpstr>3.4. DODATNA NASTAVA – PREDMETNA NASTAVA                                   MATEMATIKA</vt:lpstr>
      <vt:lpstr>3.4.1.  DODATNA NASTAVA – PREDMETNA NASTAVA                                    HRVATSKI  JEZIK</vt:lpstr>
      <vt:lpstr>3.4.2.  DODATNA NASTAVA  - PREDMETNA NASTAVA                                   ENGLESKI JEZIK</vt:lpstr>
      <vt:lpstr>3.4.3. DODATNA NASTAVA  - PREDMETNA NASTAVA                POVIJEST – MLADI POVJESNIČARI</vt:lpstr>
      <vt:lpstr>3.4.4.  DODATNA NASTAVA – GEOGRAFIJA</vt:lpstr>
      <vt:lpstr>4. IZVANNASTAVNE AKTIVNOSTI ( INA )  4.1. GLAZBENO – RITMIČKA  SKUPINA ( 1. – 4. r. )</vt:lpstr>
      <vt:lpstr>       4.2.      DRAMSKO – RECITATORSKA  SKUPINA (4. r. Kali  )  </vt:lpstr>
      <vt:lpstr>4.3.   KREATIVNA  RADIONICA   – IGRAONICA ( 1. – 4 r.)                  </vt:lpstr>
      <vt:lpstr>4.4. SPORTSKA  IGRAONICA     </vt:lpstr>
      <vt:lpstr>4.6.  MALI E-TWINERI  (2.r. PŠ Kali )</vt:lpstr>
      <vt:lpstr>4.7. MALI ISTRAŽIVAČI- PO POLJANA   </vt:lpstr>
      <vt:lpstr>  4.8.            PJEVAČKI ZBOR (  5. – 8. r )</vt:lpstr>
      <vt:lpstr>4.9. ESTETSKO UREĐENJE ŠKOLE ( 5. – 8. r. )</vt:lpstr>
      <vt:lpstr>4.10. MLADI MASLINARI  ( 5. – 8. r. )</vt:lpstr>
      <vt:lpstr>4.11.  MLADI IZVIĐAČI</vt:lpstr>
      <vt:lpstr>5.           ŠPORTSKO  PODRUČJE                   5.1. .ŠKOLSKO ŠPORTSKO DRUŠTVO ( 5. – 8. r.)</vt:lpstr>
      <vt:lpstr>6.  IZVANUČIONIČKA I TERENSKA NASTAVA  RAZREDNA NASTAVA  6.1. PRVI RAZRED  </vt:lpstr>
      <vt:lpstr>6.  IZVANUČIONIČKA I TERENSKA NASTAVA  RAZREDNA NASTAVA  6.1. 1.  DRUGI RAZRED</vt:lpstr>
      <vt:lpstr>6.1.2.   IZVANUČIONIČKA I TERENSKA NASTAVA  RAZREDNA NASTAVA  TREĆI RAZRED</vt:lpstr>
      <vt:lpstr>6.1.3. IZVANUČIONIČKA I TERENSKA NASTAVA  RAZREDNA NASTAVA  ČETVRTI RAZRED</vt:lpstr>
      <vt:lpstr>6.2. TERENSKA NASTAVA- PREDMETNA NASTAVA  - 5. r.  ZNANSTVENI PARK ZAGREB   </vt:lpstr>
      <vt:lpstr>    6.2.1.   TERENSKA NASTAVA – PREDMETNA NASTAVA   OGULIN –  IVANINA KUĆA BAJKI    6. r.  </vt:lpstr>
      <vt:lpstr>6.2.2.TERENSKA NASTAVA- 7. r.- CEROVAČKE PEĆINE</vt:lpstr>
      <vt:lpstr>6.2.3.TERENSKA NASTAVA- 8. r. DALMATINSKA ZAGORA / CETINSKA KRAJINA</vt:lpstr>
      <vt:lpstr>6.2.4. TERENSKA NASTAVA – EDUKATIVNI  POSJET UČENIKA 8. RAZREDA VUKOVARU</vt:lpstr>
      <vt:lpstr>6.3. IZLETI I EKSKURZIJE  6.3.1.   UČENICI 1. – 4. RAZREDA  </vt:lpstr>
      <vt:lpstr>6.3.2.  IZLETI I EKSKURZIJE    HRVATSKA ( UČENICI 5. – 8. RAZREDA )</vt:lpstr>
      <vt:lpstr>7.     ŠKOLSKA KNJIŽNICA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7. ŠKOLSKA KNJIŽNICA ( NASTAVAK )</vt:lpstr>
      <vt:lpstr>8. OSTALE ODGOJNO-OBRAZOVNE AKTIVNOSTI  8.1. UČENIČKA ZADRUGA ( UČENICI 5. – 8. RAZREDA I ZAPOSLENICI ŠKOLE )</vt:lpstr>
      <vt:lpstr>8.1. UČENIČKA ZADRUGA – NASTAVAK</vt:lpstr>
      <vt:lpstr>8.2. GLOBE PROGRAM  ( UČENICI 5. – 8. RAZREDA )</vt:lpstr>
      <vt:lpstr>8.2 GLOBE PROGRAM – NASTAVAK</vt:lpstr>
      <vt:lpstr>8.3. HUMANE VREDNOTE ( UČENICI 1. – 8. RAZREDA  )</vt:lpstr>
      <vt:lpstr>9.  ŠKOLSKI PROGRAM PREVENCIJE – PROGRAM MEĐUPREDMETNIH SADRŽAJA</vt:lpstr>
      <vt:lpstr>9.1. ŠKOLSKI  PROGRAM PREVENCIJE OVISNOSTI TRENING ŽIVOTNIH VJEŠTINA - UČENICI 3 i 4. RAZREDA  </vt:lpstr>
      <vt:lpstr>9.2. ŠKOLSKI PROGRAM PREVENCIJE OVISNOSTI – SURADNJA S  RODITELJIMA</vt:lpstr>
      <vt:lpstr>10.   UČENICI S TEŠKOĆAMA</vt:lpstr>
      <vt:lpstr>11. PROJEKTNA NASTAVA  11.1. UNICEF-OV PROJEKT “ Za sigurno i poticajno okruženje u školama “ – “ Stop nasilju među djecom “</vt:lpstr>
      <vt:lpstr>11.2. PROJEKT: MREŽA ŠKOLA NA ZAŠTIĆENOM PODRUČJU</vt:lpstr>
      <vt:lpstr>11.3. PROJEKT : ZNANSTVENI TJEDAN   -  FESTIVAL ZNANOSTI    </vt:lpstr>
      <vt:lpstr>11.4.  PROJEKT : ŠKOLSKI PROGRAM RADA S DAROVITIM UČENICIMA  „ HALO , TO SMO MI „</vt:lpstr>
      <vt:lpstr>11.5. PROJEKT : CAP PROGRAM PROGRAM PREVENCIJE ZLOSTAVLJANJA DJECE  </vt:lpstr>
      <vt:lpstr>  11.6.    PROJEKT: DAN SIGURNIJEG INTERNETA</vt:lpstr>
      <vt:lpstr>  11.7.    E-TWINNING PROJEKT  ‘’ 100. DAN U ŠKOLI ’’</vt:lpstr>
      <vt:lpstr>11.8. E-TWINNING PROJEKT   : 100. DAN U ŠKOLI  </vt:lpstr>
      <vt:lpstr>11.9. E-TWINNING PROJEKT : MAŠTOGRAD  </vt:lpstr>
      <vt:lpstr>11.10.  PROJEKT : OTVORIMO VRATA IGRI- DJEČJE IGRALIŠTE  ( 2. r. KALI )</vt:lpstr>
      <vt:lpstr>11.11.PROJEKT : PJEVAJMO, PRIČAMO I GLUMIMO ( 2.r. KALI )</vt:lpstr>
      <vt:lpstr> 11.12.    PROJEKT : VELIKI – MALI, MODRI</vt:lpstr>
      <vt:lpstr>  11.12. PROJEKT : VELIKI – MALI, MODRI     </vt:lpstr>
      <vt:lpstr>  11.12. PROJEKT : VELIKI , MALI – MODRI     </vt:lpstr>
      <vt:lpstr>11.13. PROJEKT: VELIKI I MALI ZAJEDNO U FIZICI- PO POLJANA</vt:lpstr>
      <vt:lpstr>12. OBILJEŽAVANJA   12.1. DANI KRUHA</vt:lpstr>
      <vt:lpstr>12.2.  OLIMPIJSKI DAN I SVJETSKI DAN SPORTA ( 2.r. KALI , 1. - 4.r. Preko )</vt:lpstr>
      <vt:lpstr>12.3.DAN VRUĆE ČOKOLADE</vt:lpstr>
      <vt:lpstr>OBILJEŽAVANJA  12.4.  BOŽIĆNI FESTIVAL  </vt:lpstr>
      <vt:lpstr>12.5.   VALENTINOVO – VEČER LJUBAVNE  POEZIJE  ( GOVORIMO LJUBAVNU POEZIJU LOKALNIH ČAKAVSKIH PJESNIKA )  </vt:lpstr>
      <vt:lpstr> 12.6. DAN RUŽIČASTIH MAJICA</vt:lpstr>
      <vt:lpstr>12.7.  DAN HRVATSKE  KNJIGE</vt:lpstr>
      <vt:lpstr> 12.8. GLOBE DAN</vt:lpstr>
      <vt:lpstr>  12.9.   DAN ŠKOLE – FESTIVAL SPORTA  </vt:lpstr>
      <vt:lpstr>13. KAZALIŠNI I FILMSKI PROGRAM</vt:lpstr>
      <vt:lpstr>13. STRUČNO USAVRŠAVANJE UČITELJA</vt:lpstr>
      <vt:lpstr>15. RAD TIMA ZA PREVENTIVNU ŠKOLSKU MEDICINU</vt:lpstr>
      <vt:lpstr>15. RAD TIMA ZA PREVENTIVNU ŠKOLSKU MEDICINU – NASTAVAK</vt:lpstr>
      <vt:lpstr>15. RAD TIMA ZA PREVENTIVNU ŠKOLSKU MEDICINU – NASTAVAK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“ VALENTIN KLARIN “ PREKO </dc:title>
  <dc:creator>nadežda</dc:creator>
  <cp:lastModifiedBy>Robert Šimićev</cp:lastModifiedBy>
  <cp:revision>479</cp:revision>
  <cp:lastPrinted>2019-09-27T11:52:43Z</cp:lastPrinted>
  <dcterms:created xsi:type="dcterms:W3CDTF">2010-09-22T14:49:19Z</dcterms:created>
  <dcterms:modified xsi:type="dcterms:W3CDTF">2023-03-31T13:23:11Z</dcterms:modified>
</cp:coreProperties>
</file>